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8" r:id="rId6"/>
    <p:sldId id="263" r:id="rId7"/>
    <p:sldId id="274" r:id="rId8"/>
    <p:sldId id="275" r:id="rId9"/>
    <p:sldId id="276" r:id="rId10"/>
    <p:sldId id="277" r:id="rId11"/>
    <p:sldId id="278" r:id="rId12"/>
    <p:sldId id="279" r:id="rId13"/>
    <p:sldId id="280" r:id="rId14"/>
    <p:sldId id="281" r:id="rId15"/>
    <p:sldId id="282" r:id="rId16"/>
    <p:sldId id="283" r:id="rId17"/>
    <p:sldId id="284"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E5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6E9A8D-6113-4168-93FB-7FA11B6FA6F6}" v="11" dt="2024-08-07T02:45:32.3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660"/>
  </p:normalViewPr>
  <p:slideViewPr>
    <p:cSldViewPr snapToGrid="0">
      <p:cViewPr varScale="1">
        <p:scale>
          <a:sx n="60" d="100"/>
          <a:sy n="60" d="100"/>
        </p:scale>
        <p:origin x="1040" y="48"/>
      </p:cViewPr>
      <p:guideLst/>
    </p:cSldViewPr>
  </p:slideViewPr>
  <p:notesTextViewPr>
    <p:cViewPr>
      <p:scale>
        <a:sx n="1" d="1"/>
        <a:sy n="1" d="1"/>
      </p:scale>
      <p:origin x="0" y="-47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7C088-3194-4DDD-AC20-3FFF24F6CC88}" type="datetimeFigureOut">
              <a:rPr lang="en-AU" smtClean="0"/>
              <a:t>7/08/2024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83FF3-1674-4F93-8973-AA12C85492C5}" type="slidenum">
              <a:rPr lang="en-AU" smtClean="0"/>
              <a:t>‹#›</a:t>
            </a:fld>
            <a:endParaRPr lang="en-AU"/>
          </a:p>
        </p:txBody>
      </p:sp>
    </p:spTree>
    <p:extLst>
      <p:ext uri="{BB962C8B-B14F-4D97-AF65-F5344CB8AC3E}">
        <p14:creationId xmlns:p14="http://schemas.microsoft.com/office/powerpoint/2010/main" val="2301134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AU" sz="1800" dirty="0"/>
              <a:t>Junior activities focuses on participation and skill development</a:t>
            </a:r>
          </a:p>
          <a:p>
            <a:pPr>
              <a:buFont typeface="Arial"/>
              <a:buChar char="•"/>
            </a:pPr>
            <a:r>
              <a:rPr lang="en-AU" sz="1800" dirty="0"/>
              <a:t>Rotate through stations of skills; board paddling, swimming, beach flags, wades and sprints</a:t>
            </a:r>
          </a:p>
          <a:p>
            <a:pPr>
              <a:buFont typeface="Arial"/>
              <a:buChar char="•"/>
            </a:pPr>
            <a:r>
              <a:rPr lang="en-AU" sz="1800" dirty="0"/>
              <a:t>Exercises at each area should focus on fun, not just competing</a:t>
            </a:r>
          </a:p>
          <a:p>
            <a:pPr>
              <a:buFont typeface="Arial"/>
              <a:buChar char="•"/>
            </a:pPr>
            <a:r>
              <a:rPr lang="en-AU" sz="1800" dirty="0"/>
              <a:t>An education component is also part of the program:</a:t>
            </a:r>
          </a:p>
          <a:p>
            <a:pPr lvl="1">
              <a:buFont typeface="Courier New"/>
              <a:buNone/>
            </a:pPr>
            <a:r>
              <a:rPr lang="en-AU" sz="1600" dirty="0"/>
              <a:t>- Each age group completes education awards ranging from basic surf awareness knowledge in the young age groups up to more formal qualifications in the older groups such as their resuscitation award in U13’s</a:t>
            </a:r>
          </a:p>
          <a:p>
            <a:endParaRPr lang="en-AU" dirty="0"/>
          </a:p>
          <a:p>
            <a:r>
              <a:rPr lang="en-AU" dirty="0"/>
              <a:t>-</a:t>
            </a:r>
            <a:r>
              <a:rPr lang="en-AU" baseline="0" dirty="0"/>
              <a:t> May like to highlight the difference here between Sunday morning nippers and say mid-week surf sports training programs and how members may like to involve themselves in these</a:t>
            </a:r>
            <a:endParaRPr lang="en-AU" dirty="0"/>
          </a:p>
          <a:p>
            <a:endParaRPr lang="en-AU" dirty="0"/>
          </a:p>
        </p:txBody>
      </p:sp>
      <p:sp>
        <p:nvSpPr>
          <p:cNvPr id="4" name="Slide Number Placeholder 3"/>
          <p:cNvSpPr>
            <a:spLocks noGrp="1"/>
          </p:cNvSpPr>
          <p:nvPr>
            <p:ph type="sldNum" sz="quarter" idx="5"/>
          </p:nvPr>
        </p:nvSpPr>
        <p:spPr/>
        <p:txBody>
          <a:bodyPr/>
          <a:lstStyle/>
          <a:p>
            <a:fld id="{D4983FF3-1674-4F93-8973-AA12C85492C5}" type="slidenum">
              <a:rPr lang="en-AU" smtClean="0"/>
              <a:t>8</a:t>
            </a:fld>
            <a:endParaRPr lang="en-AU"/>
          </a:p>
        </p:txBody>
      </p:sp>
    </p:spTree>
    <p:extLst>
      <p:ext uri="{BB962C8B-B14F-4D97-AF65-F5344CB8AC3E}">
        <p14:creationId xmlns:p14="http://schemas.microsoft.com/office/powerpoint/2010/main" val="367685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FF0000"/>
                </a:solidFill>
              </a:rPr>
              <a:t>Junior Activities members should be in a safe environment where they feel comfortable to speak out.</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600" dirty="0">
                <a:solidFill>
                  <a:srgbClr val="FF0000"/>
                </a:solidFill>
              </a:rPr>
              <a:t>We care about physical and emotional safety and are committed to </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AU" sz="1600" dirty="0"/>
              <a:t>Encourage all members to undertake the Safeguarding Children and Young People awareness module, to increase awareness of child abuse and ways to make your club a child safe organisation</a:t>
            </a:r>
            <a:endParaRPr lang="en-AU" sz="1600" dirty="0">
              <a:solidFill>
                <a:srgbClr val="FF0000"/>
              </a:solidFill>
            </a:endParaRPr>
          </a:p>
          <a:p>
            <a:endParaRPr lang="en-AU" dirty="0"/>
          </a:p>
          <a:p>
            <a:endParaRPr lang="en-AU" dirty="0"/>
          </a:p>
        </p:txBody>
      </p:sp>
      <p:sp>
        <p:nvSpPr>
          <p:cNvPr id="4" name="Slide Number Placeholder 3"/>
          <p:cNvSpPr>
            <a:spLocks noGrp="1"/>
          </p:cNvSpPr>
          <p:nvPr>
            <p:ph type="sldNum" sz="quarter" idx="5"/>
          </p:nvPr>
        </p:nvSpPr>
        <p:spPr/>
        <p:txBody>
          <a:bodyPr/>
          <a:lstStyle/>
          <a:p>
            <a:fld id="{D4983FF3-1674-4F93-8973-AA12C85492C5}" type="slidenum">
              <a:rPr lang="en-AU" smtClean="0"/>
              <a:t>10</a:t>
            </a:fld>
            <a:endParaRPr lang="en-AU"/>
          </a:p>
        </p:txBody>
      </p:sp>
    </p:spTree>
    <p:extLst>
      <p:ext uri="{BB962C8B-B14F-4D97-AF65-F5344CB8AC3E}">
        <p14:creationId xmlns:p14="http://schemas.microsoft.com/office/powerpoint/2010/main" val="368987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AU" dirty="0"/>
              <a:t>Branch and State Titles are major                                    events (qualifying required for State)</a:t>
            </a:r>
          </a:p>
          <a:p>
            <a:pPr>
              <a:buFont typeface="Arial"/>
              <a:buChar char="•"/>
            </a:pPr>
            <a:r>
              <a:rPr lang="en-AU" dirty="0"/>
              <a:t>Surf sports training – outside of                                       Sunday morning junior activities</a:t>
            </a:r>
          </a:p>
          <a:p>
            <a:pPr>
              <a:buFont typeface="Arial"/>
              <a:buChar char="•"/>
            </a:pPr>
            <a:r>
              <a:rPr lang="en-AU" dirty="0"/>
              <a:t>Overview of process for participating                                    in carnivals through the club</a:t>
            </a:r>
          </a:p>
          <a:p>
            <a:endParaRPr lang="en-AU" dirty="0"/>
          </a:p>
          <a:p>
            <a:endParaRPr lang="en-AU" dirty="0"/>
          </a:p>
        </p:txBody>
      </p:sp>
      <p:sp>
        <p:nvSpPr>
          <p:cNvPr id="4" name="Slide Number Placeholder 3"/>
          <p:cNvSpPr>
            <a:spLocks noGrp="1"/>
          </p:cNvSpPr>
          <p:nvPr>
            <p:ph type="sldNum" sz="quarter" idx="5"/>
          </p:nvPr>
        </p:nvSpPr>
        <p:spPr/>
        <p:txBody>
          <a:bodyPr/>
          <a:lstStyle/>
          <a:p>
            <a:fld id="{D4983FF3-1674-4F93-8973-AA12C85492C5}" type="slidenum">
              <a:rPr lang="en-AU" smtClean="0"/>
              <a:t>11</a:t>
            </a:fld>
            <a:endParaRPr lang="en-AU"/>
          </a:p>
        </p:txBody>
      </p:sp>
    </p:spTree>
    <p:extLst>
      <p:ext uri="{BB962C8B-B14F-4D97-AF65-F5344CB8AC3E}">
        <p14:creationId xmlns:p14="http://schemas.microsoft.com/office/powerpoint/2010/main" val="2213511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Committee Members  Age Managers   Team Managers  Fundraising  BBQ, Canteen  Coaches  Officials  Gear Stewards  Water Safety  Beach Set-u</a:t>
            </a:r>
          </a:p>
          <a:p>
            <a:r>
              <a:rPr lang="en-AU" dirty="0"/>
              <a:t>Patrolling Lifesaver: (SRC &amp; Bronze Medallion) The Surf Rescue Certificate and Bronze Medallion (including the Certificate II in Public Safety) are the two entry level awards for someone who wishes to become a fully qualified patrolling lifesaver and/or water safety officer.   </a:t>
            </a:r>
          </a:p>
          <a:p>
            <a:r>
              <a:rPr lang="en-AU" dirty="0"/>
              <a:t> Award Lifesaver: For those members who are not strong swimmers but who still want to patrol the beach, you are able to complete lifesaving awards which do not include a swimming component. Such awards include First Aid, Resuscitation and Radio awards. Members who hold these awards are still able to patrol the beach by specialising in certain areas.  </a:t>
            </a:r>
          </a:p>
          <a:p>
            <a:r>
              <a:rPr lang="en-AU" dirty="0"/>
              <a:t> Trainer: If you enjoyed teaching the children about lifesaving skills, then you may wish to consider becoming a trainer for other awards. Trainers are required to complete a Training Officer’s Certificate and they need to hold the award that they are training.   </a:t>
            </a:r>
          </a:p>
          <a:p>
            <a:r>
              <a:rPr lang="en-AU" dirty="0"/>
              <a:t> Assessor: Assessors are the people responsible for assessing the competency of the Surf Life Saving and Nationally Accredited awards. To become an assessor, you are required to complete an assessor’s course and you will need to hold the award that you intend to assess. Members who wish to extend their skills in assessing may wish to do a full Certificate IV in Training and Assessment.  </a:t>
            </a:r>
          </a:p>
          <a:p>
            <a:r>
              <a:rPr lang="en-AU" dirty="0"/>
              <a:t> Coach: Coaches provide an important role in developing and improving the skills of members in surf sports. Coaching accreditation comes in three levels (Level 1, Level 2, and Level 3). Level 1 coach’s accreditation is the level most suited to new coaches at club level.  </a:t>
            </a:r>
          </a:p>
          <a:p>
            <a:r>
              <a:rPr lang="en-AU" dirty="0"/>
              <a:t> Official: Officials are those people responsible for the conduct of surf sport events. There are a range of different roles undertaken by officials including referees, starters, judges, recorders, marshals, across all of the surf sports disciplines.   </a:t>
            </a:r>
          </a:p>
          <a:p>
            <a:r>
              <a:rPr lang="en-AU" dirty="0"/>
              <a:t> Administrator: If you are interested in the administration of the club, there are a range of different roles that you may be able to get involved with. These might include some specific roles for junior activities such as an Age Managers coordinator or the Junior Activities chairperson. You may also like to play a responsibility specific role such as a treasurer or secretary. </a:t>
            </a:r>
          </a:p>
          <a:p>
            <a:endParaRPr lang="en-AU" dirty="0"/>
          </a:p>
        </p:txBody>
      </p:sp>
      <p:sp>
        <p:nvSpPr>
          <p:cNvPr id="4" name="Slide Number Placeholder 3"/>
          <p:cNvSpPr>
            <a:spLocks noGrp="1"/>
          </p:cNvSpPr>
          <p:nvPr>
            <p:ph type="sldNum" sz="quarter" idx="5"/>
          </p:nvPr>
        </p:nvSpPr>
        <p:spPr/>
        <p:txBody>
          <a:bodyPr/>
          <a:lstStyle/>
          <a:p>
            <a:fld id="{D4983FF3-1674-4F93-8973-AA12C85492C5}" type="slidenum">
              <a:rPr lang="en-AU" smtClean="0"/>
              <a:t>13</a:t>
            </a:fld>
            <a:endParaRPr lang="en-AU"/>
          </a:p>
        </p:txBody>
      </p:sp>
    </p:spTree>
    <p:extLst>
      <p:ext uri="{BB962C8B-B14F-4D97-AF65-F5344CB8AC3E}">
        <p14:creationId xmlns:p14="http://schemas.microsoft.com/office/powerpoint/2010/main" val="3453898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WHO DO I ASK: There is every chance that the people volunteering in the positions listed below will be able to answer your questions or alternatively they will direct you to the person that can?  </a:t>
            </a:r>
          </a:p>
          <a:p>
            <a:r>
              <a:rPr lang="en-AU" dirty="0"/>
              <a:t> Age Managers  Team Managers  Water Safety  Coaches  Committee Members (Sometimes difficult to identify)  </a:t>
            </a:r>
          </a:p>
          <a:p>
            <a:r>
              <a:rPr lang="en-AU" dirty="0"/>
              <a:t>Metropolitan Caloundra SLSC, Surf Life Saving QLD and Surf Life Saving Australia all have websites. These websites are full of helpful information and resources.   </a:t>
            </a:r>
          </a:p>
          <a:p>
            <a:r>
              <a:rPr lang="en-AU"/>
              <a:t>It is also recommended that you become familiar with the “Nipper Handbook” and the “Nipper Calendar” which is displayed on the clubs website. </a:t>
            </a:r>
          </a:p>
          <a:p>
            <a:endParaRPr lang="en-AU"/>
          </a:p>
        </p:txBody>
      </p:sp>
      <p:sp>
        <p:nvSpPr>
          <p:cNvPr id="4" name="Slide Number Placeholder 3"/>
          <p:cNvSpPr>
            <a:spLocks noGrp="1"/>
          </p:cNvSpPr>
          <p:nvPr>
            <p:ph type="sldNum" sz="quarter" idx="5"/>
          </p:nvPr>
        </p:nvSpPr>
        <p:spPr/>
        <p:txBody>
          <a:bodyPr/>
          <a:lstStyle/>
          <a:p>
            <a:fld id="{D4983FF3-1674-4F93-8973-AA12C85492C5}" type="slidenum">
              <a:rPr lang="en-AU" smtClean="0"/>
              <a:t>14</a:t>
            </a:fld>
            <a:endParaRPr lang="en-AU"/>
          </a:p>
        </p:txBody>
      </p:sp>
    </p:spTree>
    <p:extLst>
      <p:ext uri="{BB962C8B-B14F-4D97-AF65-F5344CB8AC3E}">
        <p14:creationId xmlns:p14="http://schemas.microsoft.com/office/powerpoint/2010/main" val="262615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E28E5-9B7D-4708-8271-13ADC4FE9D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4576E30-B6B3-4C3F-ADC5-56869B48F0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2BC6B49-39BC-442D-AA46-A6CB61343D70}"/>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5" name="Footer Placeholder 4">
            <a:extLst>
              <a:ext uri="{FF2B5EF4-FFF2-40B4-BE49-F238E27FC236}">
                <a16:creationId xmlns:a16="http://schemas.microsoft.com/office/drawing/2014/main" id="{C730EF4B-624A-4EFA-AB84-8B5C1876133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DDF50FC-179B-4B09-A570-FE7D711EA8B0}"/>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134144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19AF-86A9-4F01-AC2C-089EA27AC20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69DAA55-49AF-4EBC-89EC-A20C764428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0FBD194-5FDF-46EA-9ED4-A2E553EE5764}"/>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5" name="Footer Placeholder 4">
            <a:extLst>
              <a:ext uri="{FF2B5EF4-FFF2-40B4-BE49-F238E27FC236}">
                <a16:creationId xmlns:a16="http://schemas.microsoft.com/office/drawing/2014/main" id="{19EB37E9-125A-4A3E-AE10-3DABA783AC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BF9DC6-D4D4-4C70-B9E4-50662702CEAA}"/>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1881617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EB237A-8E36-4E61-8125-558CFBC34E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BF2BDD9-C545-43BC-BCB2-6C10B2A0BB5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231716-50A2-4E0E-A4CA-182FB1DE01A9}"/>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5" name="Footer Placeholder 4">
            <a:extLst>
              <a:ext uri="{FF2B5EF4-FFF2-40B4-BE49-F238E27FC236}">
                <a16:creationId xmlns:a16="http://schemas.microsoft.com/office/drawing/2014/main" id="{0171B3B9-1784-481B-A909-5F94A8F82A5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D90A02C-49CF-4753-8700-515F5BA0385A}"/>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638048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6AC89-8E65-422B-8D67-46791209E85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AE5FA95-F202-4DDC-A7E3-08C5C79C6F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5934632-FB3D-47B8-B7BD-93E97F24B3BC}"/>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5" name="Footer Placeholder 4">
            <a:extLst>
              <a:ext uri="{FF2B5EF4-FFF2-40B4-BE49-F238E27FC236}">
                <a16:creationId xmlns:a16="http://schemas.microsoft.com/office/drawing/2014/main" id="{C42AAD9F-78D9-4F06-9325-740E26D6713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41008F6-31D2-40DD-89B0-378FECE1E283}"/>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283092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22EB-2DB9-4045-B061-111F088009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355BE32-1722-46D4-A4B9-4F05D738E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FDF4FF2-9454-4BD1-BE97-CB99D3108772}"/>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5" name="Footer Placeholder 4">
            <a:extLst>
              <a:ext uri="{FF2B5EF4-FFF2-40B4-BE49-F238E27FC236}">
                <a16:creationId xmlns:a16="http://schemas.microsoft.com/office/drawing/2014/main" id="{0C315F1C-77AC-4320-94D5-52BAE04D966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38AE1E-EC49-4E5F-B59D-558766A0AE1B}"/>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397859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4813-667B-4A80-8B8C-27A927789D2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57A9C2B-0E38-434E-A292-F1B32323B8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F9527A6-B9C7-4B9C-80CC-E9DEAB119E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5CEC87C-0687-4ECC-9CDA-2E8154B6A816}"/>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6" name="Footer Placeholder 5">
            <a:extLst>
              <a:ext uri="{FF2B5EF4-FFF2-40B4-BE49-F238E27FC236}">
                <a16:creationId xmlns:a16="http://schemas.microsoft.com/office/drawing/2014/main" id="{11D6FBE4-4290-4CEE-AE0E-55C4D9A1FED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C1FA95-CEE2-45B8-A998-0DD94D3EA8A2}"/>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3166868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6827B-D4EC-45C4-ABDB-F74F79D8FDF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9BC069D-6EB6-4BB3-829E-8AD2A005E8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55B09B-FFF1-48D2-ADCE-7D0A2ECBF6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445A5AC4-DE70-42F4-8ECD-5FF749E27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0054E4F-AD5A-4A24-9B69-BF6D287D51F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5BA8F7AD-2160-4556-AAE6-93F26D5AA566}"/>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8" name="Footer Placeholder 7">
            <a:extLst>
              <a:ext uri="{FF2B5EF4-FFF2-40B4-BE49-F238E27FC236}">
                <a16:creationId xmlns:a16="http://schemas.microsoft.com/office/drawing/2014/main" id="{F78DB98F-ECC0-46B8-A3CE-0A7807C4FC0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EE1E5B5-2526-4CBC-B348-66B859C64F6B}"/>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3468566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58B58-842A-4F8C-9CD9-A0EAEF6DBA0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64827CA-8858-48E8-8C12-05AF326C0396}"/>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4" name="Footer Placeholder 3">
            <a:extLst>
              <a:ext uri="{FF2B5EF4-FFF2-40B4-BE49-F238E27FC236}">
                <a16:creationId xmlns:a16="http://schemas.microsoft.com/office/drawing/2014/main" id="{3B15930A-5516-4E28-A17D-6167C0401A8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D1913DD3-FDDC-49A8-8644-79C9478679E9}"/>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228558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63166A-8C5C-4A76-A2A4-6806A50303C3}"/>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3" name="Footer Placeholder 2">
            <a:extLst>
              <a:ext uri="{FF2B5EF4-FFF2-40B4-BE49-F238E27FC236}">
                <a16:creationId xmlns:a16="http://schemas.microsoft.com/office/drawing/2014/main" id="{DC6D9609-5D48-4ECB-8731-832CB3AEF3F7}"/>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0B8035B-1C15-432B-B665-BF7861F65ED9}"/>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2806074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B823-B36A-479E-936D-353A8C6ADD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A54267B-8D5A-4E6B-A230-A2A415837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039F1028-BFC3-480D-9545-4319B8C05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7762C4-2DB0-4859-A6A5-3DC6266034FB}"/>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6" name="Footer Placeholder 5">
            <a:extLst>
              <a:ext uri="{FF2B5EF4-FFF2-40B4-BE49-F238E27FC236}">
                <a16:creationId xmlns:a16="http://schemas.microsoft.com/office/drawing/2014/main" id="{4E30D4CD-948A-46D2-97BB-A6D0B83162D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8F76EEF-D14A-434A-9E4B-83C199AA634C}"/>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1045430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1A99B-7BBB-47B5-9B07-48CC6B29F3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259AB03-EF97-435E-BAF2-36E0B6B2A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BD20134-BCE7-4B8C-A195-5CD536C6F7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2A3682-1A1A-4944-9128-BEE94586D5E4}"/>
              </a:ext>
            </a:extLst>
          </p:cNvPr>
          <p:cNvSpPr>
            <a:spLocks noGrp="1"/>
          </p:cNvSpPr>
          <p:nvPr>
            <p:ph type="dt" sz="half" idx="10"/>
          </p:nvPr>
        </p:nvSpPr>
        <p:spPr/>
        <p:txBody>
          <a:bodyPr/>
          <a:lstStyle/>
          <a:p>
            <a:fld id="{5DE00056-BB17-4F46-A74E-8C1239F54C67}" type="datetimeFigureOut">
              <a:rPr lang="en-AU" smtClean="0"/>
              <a:t>7/08/2024</a:t>
            </a:fld>
            <a:endParaRPr lang="en-AU"/>
          </a:p>
        </p:txBody>
      </p:sp>
      <p:sp>
        <p:nvSpPr>
          <p:cNvPr id="6" name="Footer Placeholder 5">
            <a:extLst>
              <a:ext uri="{FF2B5EF4-FFF2-40B4-BE49-F238E27FC236}">
                <a16:creationId xmlns:a16="http://schemas.microsoft.com/office/drawing/2014/main" id="{6784C566-D562-4D56-AC65-C2205334636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FDD75AC-FA71-4004-A6A4-5FE91DED725A}"/>
              </a:ext>
            </a:extLst>
          </p:cNvPr>
          <p:cNvSpPr>
            <a:spLocks noGrp="1"/>
          </p:cNvSpPr>
          <p:nvPr>
            <p:ph type="sldNum" sz="quarter" idx="12"/>
          </p:nvPr>
        </p:nvSpPr>
        <p:spPr/>
        <p:txBody>
          <a:bodyPr/>
          <a:lstStyle/>
          <a:p>
            <a:fld id="{EA3BEC88-C638-45DB-9A61-2ED2E3F6CE38}" type="slidenum">
              <a:rPr lang="en-AU" smtClean="0"/>
              <a:t>‹#›</a:t>
            </a:fld>
            <a:endParaRPr lang="en-AU"/>
          </a:p>
        </p:txBody>
      </p:sp>
    </p:spTree>
    <p:extLst>
      <p:ext uri="{BB962C8B-B14F-4D97-AF65-F5344CB8AC3E}">
        <p14:creationId xmlns:p14="http://schemas.microsoft.com/office/powerpoint/2010/main" val="1698433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F5520-978B-43A5-AAC8-8A67C54AC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45C8309-0345-48A7-A7B4-B5F1F3306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8CB424A-7859-4096-A793-50D5151056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E00056-BB17-4F46-A74E-8C1239F54C67}" type="datetimeFigureOut">
              <a:rPr lang="en-AU" smtClean="0"/>
              <a:t>7/08/2024</a:t>
            </a:fld>
            <a:endParaRPr lang="en-AU"/>
          </a:p>
        </p:txBody>
      </p:sp>
      <p:sp>
        <p:nvSpPr>
          <p:cNvPr id="5" name="Footer Placeholder 4">
            <a:extLst>
              <a:ext uri="{FF2B5EF4-FFF2-40B4-BE49-F238E27FC236}">
                <a16:creationId xmlns:a16="http://schemas.microsoft.com/office/drawing/2014/main" id="{F52479B7-21E1-41A7-802F-AE306B6E0E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D0A813A-E40A-4224-9839-4552C6EC0D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BEC88-C638-45DB-9A61-2ED2E3F6CE38}" type="slidenum">
              <a:rPr lang="en-AU" smtClean="0"/>
              <a:t>‹#›</a:t>
            </a:fld>
            <a:endParaRPr lang="en-AU"/>
          </a:p>
        </p:txBody>
      </p:sp>
    </p:spTree>
    <p:extLst>
      <p:ext uri="{BB962C8B-B14F-4D97-AF65-F5344CB8AC3E}">
        <p14:creationId xmlns:p14="http://schemas.microsoft.com/office/powerpoint/2010/main" val="3282100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hyperlink" Target="https://sls-wp-production.storage.googleapis.com/wp-content/uploads/2018/08/SafeChild_Codes-of-Conduct.pdf" TargetMode="External"/><Relationship Id="rId2" Type="http://schemas.openxmlformats.org/officeDocument/2006/relationships/hyperlink" Target="https://www.youtube.com/watch?v=v4LmhYXX00Y" TargetMode="Externa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png"/><Relationship Id="rId4" Type="http://schemas.openxmlformats.org/officeDocument/2006/relationships/hyperlink" Target="https://forms.sls.com.au/reportComplaintForm/reportComplaintOp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hildren learning to surf in the water&#10;&#10;Description automatically generated">
            <a:extLst>
              <a:ext uri="{FF2B5EF4-FFF2-40B4-BE49-F238E27FC236}">
                <a16:creationId xmlns:a16="http://schemas.microsoft.com/office/drawing/2014/main" id="{39258D9F-C54E-BE13-20C5-B0F6ED4C0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871"/>
            <a:ext cx="12463670" cy="8314307"/>
          </a:xfrm>
          <a:prstGeom prst="rect">
            <a:avLst/>
          </a:prstGeom>
        </p:spPr>
      </p:pic>
      <p:sp>
        <p:nvSpPr>
          <p:cNvPr id="11" name="Title 1">
            <a:extLst>
              <a:ext uri="{FF2B5EF4-FFF2-40B4-BE49-F238E27FC236}">
                <a16:creationId xmlns:a16="http://schemas.microsoft.com/office/drawing/2014/main" id="{B792B093-127B-4EF7-8D2A-0A9E57ECBCF6}"/>
              </a:ext>
            </a:extLst>
          </p:cNvPr>
          <p:cNvSpPr txBox="1">
            <a:spLocks/>
          </p:cNvSpPr>
          <p:nvPr/>
        </p:nvSpPr>
        <p:spPr>
          <a:xfrm>
            <a:off x="-904461" y="-151580"/>
            <a:ext cx="121920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000" b="1" dirty="0">
                <a:ea typeface="ＭＳ Ｐゴシック"/>
                <a:cs typeface="Calibri"/>
              </a:rPr>
              <a:t>FAMILY INCLUSION PROGRAM</a:t>
            </a:r>
            <a:endParaRPr lang="en-AU" sz="4400" dirty="0">
              <a:solidFill>
                <a:srgbClr val="002E5E"/>
              </a:solidFill>
              <a:latin typeface="Avenir Book"/>
              <a:ea typeface="Source Serif Pro"/>
            </a:endParaRPr>
          </a:p>
        </p:txBody>
      </p:sp>
      <p:pic>
        <p:nvPicPr>
          <p:cNvPr id="2" name="Picture 1" descr="A red white and blue logo with a head in a helmet&#10;&#10;Description automatically generated">
            <a:extLst>
              <a:ext uri="{FF2B5EF4-FFF2-40B4-BE49-F238E27FC236}">
                <a16:creationId xmlns:a16="http://schemas.microsoft.com/office/drawing/2014/main" id="{DE250417-C944-7A2F-1FD5-6CFDDD9B2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9070" y="5045646"/>
            <a:ext cx="1383349" cy="1629278"/>
          </a:xfrm>
          <a:prstGeom prst="rect">
            <a:avLst/>
          </a:prstGeom>
        </p:spPr>
      </p:pic>
    </p:spTree>
    <p:extLst>
      <p:ext uri="{BB962C8B-B14F-4D97-AF65-F5344CB8AC3E}">
        <p14:creationId xmlns:p14="http://schemas.microsoft.com/office/powerpoint/2010/main" val="2137228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802833" y="545511"/>
            <a:ext cx="6110004" cy="1249106"/>
          </a:xfrm>
        </p:spPr>
        <p:txBody>
          <a:bodyPr>
            <a:normAutofit/>
          </a:bodyPr>
          <a:lstStyle/>
          <a:p>
            <a:pPr algn="l"/>
            <a:r>
              <a:rPr lang="en-AU" sz="3600" b="1" cap="all" dirty="0">
                <a:solidFill>
                  <a:srgbClr val="0060A9"/>
                </a:solidFill>
                <a:ea typeface="ＭＳ Ｐゴシック"/>
              </a:rPr>
              <a:t>Creating a safe, Respectful &amp; Inclusive environment</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747017" y="1998237"/>
            <a:ext cx="622163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2" indent="-342900">
              <a:buFont typeface="Courier New"/>
              <a:buChar char="o"/>
            </a:pPr>
            <a:endParaRPr lang="en-AU" sz="1600" dirty="0"/>
          </a:p>
          <a:p>
            <a:pPr>
              <a:buFont typeface="Arial"/>
              <a:buChar char="•"/>
            </a:pPr>
            <a:r>
              <a:rPr lang="en-AU" sz="1800" dirty="0"/>
              <a:t>Competence Standards</a:t>
            </a:r>
          </a:p>
          <a:p>
            <a:pPr lvl="1">
              <a:buFont typeface="Courier New"/>
              <a:buChar char="o"/>
            </a:pPr>
            <a:r>
              <a:rPr lang="en-AU" sz="1600" dirty="0"/>
              <a:t>Pool, Preliminary and competition requirements</a:t>
            </a:r>
          </a:p>
          <a:p>
            <a:pPr>
              <a:buFont typeface="Arial"/>
              <a:buChar char="•"/>
            </a:pPr>
            <a:r>
              <a:rPr lang="en-AU" sz="1800" dirty="0"/>
              <a:t>Qualified Age Managers, Coaches and Assistants</a:t>
            </a:r>
          </a:p>
          <a:p>
            <a:pPr lvl="1">
              <a:buFont typeface="Courier New"/>
              <a:buChar char="o"/>
            </a:pPr>
            <a:r>
              <a:rPr lang="en-AU" sz="1600" dirty="0"/>
              <a:t>Full duty of care – Sign on &amp; sign off of Nippers</a:t>
            </a:r>
          </a:p>
          <a:p>
            <a:pPr>
              <a:buFont typeface="Arial"/>
              <a:buChar char="•"/>
            </a:pPr>
            <a:r>
              <a:rPr lang="en-AU" sz="1800" dirty="0"/>
              <a:t>Water safety standards include:</a:t>
            </a:r>
          </a:p>
          <a:p>
            <a:pPr lvl="1">
              <a:buFont typeface="Courier New"/>
              <a:buChar char="o"/>
            </a:pPr>
            <a:r>
              <a:rPr lang="en-AU" sz="1600" dirty="0"/>
              <a:t>1 officer to 5 children (1:5 ratio) (SLSA policy 1.01 Water Safety)</a:t>
            </a:r>
            <a:endParaRPr lang="en-AU" sz="2000" dirty="0"/>
          </a:p>
          <a:p>
            <a:pPr lvl="1">
              <a:buFont typeface="Courier New"/>
              <a:buChar char="o"/>
            </a:pPr>
            <a:r>
              <a:rPr lang="en-AU" sz="1600" dirty="0"/>
              <a:t>High visibility rash shirts and caps (MS13 SLSQ High Visibility Clothing Policy)  mandatory for training and Nipper Sundays </a:t>
            </a:r>
          </a:p>
          <a:p>
            <a:pPr lvl="1">
              <a:buFont typeface="Courier New"/>
              <a:buChar char="o"/>
            </a:pPr>
            <a:r>
              <a:rPr lang="en-AU" sz="1600" dirty="0"/>
              <a:t>Risk assessments documented</a:t>
            </a:r>
            <a:endParaRPr lang="en-AU" sz="1800" dirty="0"/>
          </a:p>
          <a:p>
            <a:pPr>
              <a:buFont typeface="Arial"/>
              <a:buChar char="•"/>
            </a:pPr>
            <a:r>
              <a:rPr lang="en-AU" sz="1800" dirty="0"/>
              <a:t>Sun Safety </a:t>
            </a:r>
          </a:p>
          <a:p>
            <a:pPr lvl="1">
              <a:buFont typeface="Courier New"/>
              <a:buChar char="o"/>
            </a:pPr>
            <a:r>
              <a:rPr lang="en-AU" sz="1600" dirty="0"/>
              <a:t>Sun Safety Policy</a:t>
            </a: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922" y="4966759"/>
            <a:ext cx="2923650" cy="889751"/>
          </a:xfrm>
          <a:prstGeom prst="rect">
            <a:avLst/>
          </a:prstGeom>
        </p:spPr>
      </p:pic>
      <p:pic>
        <p:nvPicPr>
          <p:cNvPr id="4" name="Picture 2">
            <a:extLst>
              <a:ext uri="{FF2B5EF4-FFF2-40B4-BE49-F238E27FC236}">
                <a16:creationId xmlns:a16="http://schemas.microsoft.com/office/drawing/2014/main" id="{7C9AF53B-3022-29EC-A86F-3842F1943B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176" y="871325"/>
            <a:ext cx="5615105" cy="37434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65554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4478235" y="485690"/>
            <a:ext cx="6110004" cy="1249106"/>
          </a:xfrm>
        </p:spPr>
        <p:txBody>
          <a:bodyPr>
            <a:normAutofit/>
          </a:bodyPr>
          <a:lstStyle/>
          <a:p>
            <a:pPr algn="l"/>
            <a:r>
              <a:rPr lang="en-AU" sz="3600" b="1" cap="all" dirty="0">
                <a:solidFill>
                  <a:srgbClr val="0060A9"/>
                </a:solidFill>
              </a:rPr>
              <a:t>Surf sports</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4601880" y="1553855"/>
            <a:ext cx="622163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AU" sz="1600" dirty="0"/>
              <a:t>Range of surf sports events for juniors are held throughout the season including age specific carnivals and team carnivals</a:t>
            </a:r>
          </a:p>
          <a:p>
            <a:pPr>
              <a:buFont typeface="Arial"/>
              <a:buChar char="•"/>
            </a:pPr>
            <a:r>
              <a:rPr lang="en-US" sz="1600" dirty="0"/>
              <a:t>Accredited Coaching &amp; Official Courses Available for parents </a:t>
            </a:r>
            <a:endParaRPr lang="en-AU" sz="1600" dirty="0"/>
          </a:p>
          <a:p>
            <a:pPr>
              <a:buFont typeface="Arial"/>
              <a:buChar char="•"/>
            </a:pPr>
            <a:endParaRPr lang="en-AU" sz="1600" dirty="0"/>
          </a:p>
          <a:p>
            <a:pPr marL="0" indent="0">
              <a:buNone/>
            </a:pPr>
            <a:r>
              <a:rPr lang="en-AU" sz="1600" dirty="0">
                <a:solidFill>
                  <a:srgbClr val="FF0000"/>
                </a:solidFill>
              </a:rPr>
              <a:t>Clubs to insert an overview of how Nippers and Parents can get involved in Surf Sports at their club</a:t>
            </a: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69" y="5462415"/>
            <a:ext cx="2923650" cy="889751"/>
          </a:xfrm>
          <a:prstGeom prst="rect">
            <a:avLst/>
          </a:prstGeom>
        </p:spPr>
      </p:pic>
      <p:pic>
        <p:nvPicPr>
          <p:cNvPr id="2" name="Picture 2">
            <a:extLst>
              <a:ext uri="{FF2B5EF4-FFF2-40B4-BE49-F238E27FC236}">
                <a16:creationId xmlns:a16="http://schemas.microsoft.com/office/drawing/2014/main" id="{4E4DD7E8-6A09-5A41-9800-1B4ECFAE63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0" y="-625579"/>
            <a:ext cx="3728225" cy="55923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4645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3040998" y="376937"/>
            <a:ext cx="6110004" cy="1249106"/>
          </a:xfrm>
        </p:spPr>
        <p:txBody>
          <a:bodyPr>
            <a:normAutofit/>
          </a:bodyPr>
          <a:lstStyle/>
          <a:p>
            <a:pPr algn="ctr"/>
            <a:r>
              <a:rPr lang="en-AU" sz="4400" b="1" cap="all" dirty="0">
                <a:solidFill>
                  <a:srgbClr val="0060A9"/>
                </a:solidFill>
                <a:ea typeface="ＭＳ Ｐゴシック"/>
              </a:rPr>
              <a:t>Play Your Part! </a:t>
            </a:r>
            <a:br>
              <a:rPr lang="en-AU" sz="4400" b="1" cap="all" dirty="0">
                <a:solidFill>
                  <a:srgbClr val="0060A9"/>
                </a:solidFill>
              </a:rPr>
            </a:br>
            <a:r>
              <a:rPr lang="en-AU" sz="3600" b="1" cap="all" dirty="0">
                <a:solidFill>
                  <a:srgbClr val="0060A9"/>
                </a:solidFill>
              </a:rPr>
              <a:t>How can you get involved</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1837346" y="1946962"/>
            <a:ext cx="878507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AU" sz="1600" dirty="0"/>
              <a:t>On average, it takes over 70 people to run a Junior Activities program of 300 junior members </a:t>
            </a:r>
            <a:r>
              <a:rPr lang="en-AU" sz="1600" dirty="0">
                <a:solidFill>
                  <a:srgbClr val="FF0000"/>
                </a:solidFill>
              </a:rPr>
              <a:t>(club to add in how many on JA roles and how many Nippers at their club)</a:t>
            </a:r>
            <a:endParaRPr lang="en-AU" sz="1600" dirty="0"/>
          </a:p>
          <a:p>
            <a:pPr>
              <a:buFont typeface="Arial"/>
              <a:buChar char="•"/>
            </a:pPr>
            <a:r>
              <a:rPr lang="en-AU" sz="1600" dirty="0"/>
              <a:t>Involvement can provide you with fitness, new skills development and new, interesting experiences</a:t>
            </a:r>
          </a:p>
          <a:p>
            <a:pPr>
              <a:buFont typeface="Arial"/>
              <a:buChar char="•"/>
            </a:pPr>
            <a:r>
              <a:rPr lang="en-AU" sz="1600" dirty="0"/>
              <a:t>Range of formal and informal roles within Junior Activities and within the wider club</a:t>
            </a:r>
          </a:p>
          <a:p>
            <a:pPr>
              <a:buFont typeface="Arial"/>
              <a:buChar char="•"/>
            </a:pPr>
            <a:r>
              <a:rPr lang="en-AU" sz="1600" dirty="0"/>
              <a:t>Something for everyone </a:t>
            </a:r>
          </a:p>
          <a:p>
            <a:pPr>
              <a:buFont typeface="Arial"/>
              <a:buChar char="•"/>
            </a:pPr>
            <a:endParaRPr lang="en-US" sz="1600" dirty="0"/>
          </a:p>
          <a:p>
            <a:pPr marL="0" indent="0">
              <a:buNone/>
            </a:pPr>
            <a:r>
              <a:rPr lang="en-US" sz="1600" dirty="0">
                <a:solidFill>
                  <a:srgbClr val="FF0000"/>
                </a:solidFill>
              </a:rPr>
              <a:t>Insert who to talk to if parents wish to get involved.</a:t>
            </a:r>
            <a:endParaRPr lang="en-AU" sz="1600" dirty="0">
              <a:solidFill>
                <a:srgbClr val="FF0000"/>
              </a:solidFill>
            </a:endParaRPr>
          </a:p>
          <a:p>
            <a:pPr marL="0" indent="0">
              <a:buNone/>
            </a:pPr>
            <a:endParaRPr lang="en-AU" sz="1600" b="1" dirty="0"/>
          </a:p>
          <a:p>
            <a:pPr marL="0" indent="0" algn="ctr">
              <a:buNone/>
            </a:pPr>
            <a:r>
              <a:rPr lang="en-AU" sz="2000" b="1" i="1" dirty="0"/>
              <a:t>You do not need a Bronze Medallion to be an effective part of Surf Life Saving.</a:t>
            </a:r>
          </a:p>
        </p:txBody>
      </p:sp>
    </p:spTree>
    <p:extLst>
      <p:ext uri="{BB962C8B-B14F-4D97-AF65-F5344CB8AC3E}">
        <p14:creationId xmlns:p14="http://schemas.microsoft.com/office/powerpoint/2010/main" val="4189418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3040998" y="376937"/>
            <a:ext cx="6110004" cy="1249106"/>
          </a:xfrm>
        </p:spPr>
        <p:txBody>
          <a:bodyPr>
            <a:normAutofit/>
          </a:bodyPr>
          <a:lstStyle/>
          <a:p>
            <a:pPr algn="l"/>
            <a:r>
              <a:rPr lang="en-AU" sz="4400" b="1" cap="all" dirty="0">
                <a:solidFill>
                  <a:srgbClr val="0060A9"/>
                </a:solidFill>
              </a:rPr>
              <a:t>Roles to assist nippers</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734939" y="1724772"/>
            <a:ext cx="4973652" cy="408901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Sans-Serif"/>
              <a:buChar char="•"/>
            </a:pPr>
            <a:r>
              <a:rPr lang="en-AU" sz="1800" dirty="0">
                <a:ea typeface="ＭＳ Ｐゴシック"/>
                <a:cs typeface="Calibri"/>
              </a:rPr>
              <a:t>Age Managers</a:t>
            </a:r>
            <a:endParaRPr lang="en-US" sz="1800" dirty="0">
              <a:ea typeface="ＭＳ Ｐゴシック"/>
              <a:cs typeface="Calibri"/>
            </a:endParaRPr>
          </a:p>
          <a:p>
            <a:pPr lvl="1">
              <a:buFont typeface="Arial,Sans-Serif"/>
              <a:buChar char="•"/>
            </a:pPr>
            <a:r>
              <a:rPr lang="en-AU" sz="1400" dirty="0">
                <a:ea typeface="ＭＳ Ｐゴシック"/>
                <a:cs typeface="Calibri"/>
              </a:rPr>
              <a:t>Age Manager Assistant </a:t>
            </a:r>
            <a:endParaRPr lang="en-US" sz="1400" dirty="0">
              <a:ea typeface="ＭＳ Ｐゴシック"/>
              <a:cs typeface="Calibri"/>
            </a:endParaRPr>
          </a:p>
          <a:p>
            <a:pPr>
              <a:buFont typeface="Arial,Sans-Serif"/>
              <a:buChar char="•"/>
            </a:pPr>
            <a:r>
              <a:rPr lang="en-AU" sz="1800" dirty="0">
                <a:ea typeface="ＭＳ Ｐゴシック"/>
                <a:cs typeface="Calibri"/>
              </a:rPr>
              <a:t>Nipper Age Assistant Inductee (NAAI)</a:t>
            </a:r>
            <a:endParaRPr lang="en-US" sz="1800" dirty="0">
              <a:ea typeface="ＭＳ Ｐゴシック"/>
              <a:cs typeface="Calibri"/>
            </a:endParaRPr>
          </a:p>
          <a:p>
            <a:pPr lvl="1">
              <a:buFont typeface="Arial,Sans-Serif"/>
              <a:buChar char="•"/>
            </a:pPr>
            <a:r>
              <a:rPr lang="en-AU" sz="1400" dirty="0">
                <a:ea typeface="ＭＳ Ｐゴシック"/>
                <a:cs typeface="Calibri"/>
              </a:rPr>
              <a:t>Water Safety Assistant to Age Manager</a:t>
            </a:r>
            <a:endParaRPr lang="en-AU" dirty="0">
              <a:cs typeface="Calibri"/>
            </a:endParaRPr>
          </a:p>
          <a:p>
            <a:pPr>
              <a:buFont typeface="Arial,Sans-Serif"/>
              <a:buChar char="•"/>
            </a:pPr>
            <a:r>
              <a:rPr lang="en-AU" sz="1800" dirty="0">
                <a:ea typeface="ＭＳ Ｐゴシック"/>
                <a:cs typeface="Calibri"/>
              </a:rPr>
              <a:t>Official Carnivals</a:t>
            </a:r>
            <a:endParaRPr lang="en-US" sz="1800" dirty="0">
              <a:ea typeface="ＭＳ Ｐゴシック"/>
              <a:cs typeface="Calibri"/>
            </a:endParaRPr>
          </a:p>
          <a:p>
            <a:pPr lvl="1">
              <a:buFont typeface="Arial,Sans-Serif"/>
              <a:buChar char="•"/>
            </a:pPr>
            <a:r>
              <a:rPr lang="en-AU" sz="1400" dirty="0">
                <a:ea typeface="ＭＳ Ｐゴシック"/>
                <a:cs typeface="Calibri"/>
              </a:rPr>
              <a:t>Core</a:t>
            </a:r>
            <a:endParaRPr lang="en-US" sz="1400" dirty="0">
              <a:ea typeface="ＭＳ Ｐゴシック"/>
              <a:cs typeface="Calibri"/>
            </a:endParaRPr>
          </a:p>
          <a:p>
            <a:pPr lvl="1">
              <a:buFont typeface="Arial,Sans-Serif"/>
              <a:buChar char="•"/>
            </a:pPr>
            <a:r>
              <a:rPr lang="en-AU" sz="1400" dirty="0">
                <a:ea typeface="ＭＳ Ｐゴシック"/>
                <a:cs typeface="Calibri"/>
              </a:rPr>
              <a:t>Technical</a:t>
            </a:r>
            <a:endParaRPr lang="en-US" sz="1400" dirty="0">
              <a:ea typeface="ＭＳ Ｐゴシック"/>
              <a:cs typeface="Calibri"/>
            </a:endParaRPr>
          </a:p>
          <a:p>
            <a:pPr lvl="1">
              <a:buFont typeface="Arial,Sans-Serif"/>
              <a:buChar char="•"/>
            </a:pPr>
            <a:r>
              <a:rPr lang="en-AU" sz="1400" dirty="0">
                <a:ea typeface="ＭＳ Ｐゴシック"/>
                <a:cs typeface="Calibri"/>
              </a:rPr>
              <a:t>Senior </a:t>
            </a:r>
            <a:endParaRPr lang="en-AU" dirty="0"/>
          </a:p>
          <a:p>
            <a:pPr>
              <a:buFont typeface="Arial"/>
              <a:buChar char="•"/>
            </a:pPr>
            <a:r>
              <a:rPr lang="en-AU" sz="1800" dirty="0">
                <a:ea typeface="ＭＳ Ｐゴシック"/>
              </a:rPr>
              <a:t>Patrolling lifesaver – Award</a:t>
            </a:r>
            <a:endParaRPr lang="en-AU" dirty="0">
              <a:ea typeface="ＭＳ Ｐゴシック"/>
            </a:endParaRPr>
          </a:p>
          <a:p>
            <a:pPr>
              <a:buFont typeface="Arial"/>
              <a:buChar char="•"/>
            </a:pPr>
            <a:r>
              <a:rPr lang="en-AU" sz="1800" dirty="0"/>
              <a:t>Patrolling lifesaver – Surf Rescue Certificate (SRC)</a:t>
            </a:r>
          </a:p>
          <a:p>
            <a:pPr lvl="1">
              <a:buFont typeface="Arial"/>
              <a:buChar char="•"/>
            </a:pPr>
            <a:r>
              <a:rPr lang="en-AU" sz="1400" dirty="0"/>
              <a:t>Water Safety Nippers and Competition</a:t>
            </a:r>
          </a:p>
          <a:p>
            <a:pPr>
              <a:buFont typeface="Arial"/>
              <a:buChar char="•"/>
            </a:pPr>
            <a:r>
              <a:rPr lang="en-AU" sz="1800" dirty="0"/>
              <a:t>Patrolling lifesaver – Bronze Medallion (BM)</a:t>
            </a:r>
          </a:p>
          <a:p>
            <a:pPr lvl="1">
              <a:buFont typeface="Arial"/>
              <a:buChar char="•"/>
            </a:pPr>
            <a:r>
              <a:rPr lang="en-AU" sz="1400" dirty="0">
                <a:ea typeface="ＭＳ Ｐゴシック"/>
              </a:rPr>
              <a:t>Water Safety Nippers and Competition </a:t>
            </a:r>
            <a:endParaRPr lang="en-AU" sz="1400" dirty="0">
              <a:cs typeface="Calibri"/>
            </a:endParaRPr>
          </a:p>
          <a:p>
            <a:pPr>
              <a:buFont typeface="Arial" panose="020B0604020202020204" pitchFamily="34" charset="0"/>
              <a:buChar char="•"/>
            </a:pPr>
            <a:r>
              <a:rPr lang="en-AU" sz="1800" dirty="0"/>
              <a:t>IRB Operator</a:t>
            </a:r>
          </a:p>
          <a:p>
            <a:pPr lvl="1">
              <a:buFont typeface="Arial" panose="020B0604020202020204" pitchFamily="34" charset="0"/>
              <a:buChar char="•"/>
            </a:pPr>
            <a:r>
              <a:rPr lang="en-AU" sz="1400" dirty="0"/>
              <a:t>Driver and Crew</a:t>
            </a:r>
          </a:p>
          <a:p>
            <a:pPr>
              <a:buFont typeface="Arial" panose="020B0604020202020204" pitchFamily="34" charset="0"/>
              <a:buChar char="•"/>
            </a:pPr>
            <a:endParaRPr lang="en-AU" sz="1800" dirty="0"/>
          </a:p>
          <a:p>
            <a:pPr marL="0" indent="0">
              <a:buNone/>
            </a:pPr>
            <a:endParaRPr lang="en-AU" sz="2400" dirty="0"/>
          </a:p>
        </p:txBody>
      </p:sp>
      <p:sp>
        <p:nvSpPr>
          <p:cNvPr id="3" name="TextBox 2">
            <a:extLst>
              <a:ext uri="{FF2B5EF4-FFF2-40B4-BE49-F238E27FC236}">
                <a16:creationId xmlns:a16="http://schemas.microsoft.com/office/drawing/2014/main" id="{59D8B4C5-895B-E8C3-AB1E-F8A31511A5EF}"/>
              </a:ext>
            </a:extLst>
          </p:cNvPr>
          <p:cNvSpPr txBox="1"/>
          <p:nvPr/>
        </p:nvSpPr>
        <p:spPr>
          <a:xfrm>
            <a:off x="5911553" y="1724772"/>
            <a:ext cx="6097424" cy="4370427"/>
          </a:xfrm>
          <a:prstGeom prst="rect">
            <a:avLst/>
          </a:prstGeom>
          <a:noFill/>
        </p:spPr>
        <p:txBody>
          <a:bodyPr wrap="square">
            <a:spAutoFit/>
          </a:bodyPr>
          <a:lstStyle/>
          <a:p>
            <a:pPr marL="285750" indent="-285750">
              <a:buFont typeface="Arial" panose="020B0604020202020204" pitchFamily="34" charset="0"/>
              <a:buChar char="•"/>
            </a:pPr>
            <a:r>
              <a:rPr lang="en-AU" sz="1800" dirty="0"/>
              <a:t>Coach </a:t>
            </a:r>
          </a:p>
          <a:p>
            <a:pPr marL="742950" lvl="1" indent="-285750">
              <a:buFont typeface="Arial" panose="020B0604020202020204" pitchFamily="34" charset="0"/>
              <a:buChar char="•"/>
            </a:pPr>
            <a:r>
              <a:rPr lang="en-AU" sz="1400" dirty="0"/>
              <a:t>Development</a:t>
            </a:r>
          </a:p>
          <a:p>
            <a:pPr marL="742950" lvl="1" indent="-285750">
              <a:buFont typeface="Arial" panose="020B0604020202020204" pitchFamily="34" charset="0"/>
              <a:buChar char="•"/>
            </a:pPr>
            <a:r>
              <a:rPr lang="en-AU" sz="1400" dirty="0"/>
              <a:t>Performance</a:t>
            </a:r>
          </a:p>
          <a:p>
            <a:pPr marL="742950" lvl="1" indent="-285750">
              <a:buFont typeface="Arial" panose="020B0604020202020204" pitchFamily="34" charset="0"/>
              <a:buChar char="•"/>
            </a:pPr>
            <a:r>
              <a:rPr lang="en-AU" sz="1400" dirty="0"/>
              <a:t>High Performance</a:t>
            </a:r>
            <a:br>
              <a:rPr lang="en-AU" sz="1400" dirty="0"/>
            </a:br>
            <a:endParaRPr lang="en-AU" sz="1800" dirty="0"/>
          </a:p>
          <a:p>
            <a:pPr marL="285750" indent="-285750">
              <a:buFont typeface="Arial" panose="020B0604020202020204" pitchFamily="34" charset="0"/>
              <a:buChar char="•"/>
            </a:pPr>
            <a:r>
              <a:rPr lang="en-AU" sz="1800" dirty="0"/>
              <a:t>Team Manager </a:t>
            </a:r>
          </a:p>
          <a:p>
            <a:pPr marL="285750" indent="-285750">
              <a:buFont typeface="Arial" panose="020B0604020202020204" pitchFamily="34" charset="0"/>
              <a:buChar char="•"/>
            </a:pPr>
            <a:endParaRPr lang="en-AU" sz="1800" dirty="0"/>
          </a:p>
          <a:p>
            <a:pPr marL="285750" indent="-285750">
              <a:buFont typeface="Arial" panose="020B0604020202020204" pitchFamily="34" charset="0"/>
              <a:buChar char="•"/>
            </a:pPr>
            <a:r>
              <a:rPr lang="en-AU" sz="1800" dirty="0"/>
              <a:t>Junior Activities Committee positions </a:t>
            </a:r>
          </a:p>
          <a:p>
            <a:pPr marL="742950" lvl="1" indent="-285750">
              <a:buFont typeface="Arial" panose="020B0604020202020204" pitchFamily="34" charset="0"/>
              <a:buChar char="•"/>
            </a:pPr>
            <a:r>
              <a:rPr lang="en-AU" sz="1400" dirty="0"/>
              <a:t>Executive and Plenary positions</a:t>
            </a:r>
          </a:p>
          <a:p>
            <a:pPr marL="742950" lvl="1" indent="-285750">
              <a:buFont typeface="Arial" panose="020B0604020202020204" pitchFamily="34" charset="0"/>
              <a:buChar char="•"/>
            </a:pPr>
            <a:endParaRPr lang="en-AU" sz="1400" dirty="0"/>
          </a:p>
          <a:p>
            <a:pPr marL="285750" indent="-285750">
              <a:buFont typeface="Arial" panose="020B0604020202020204" pitchFamily="34" charset="0"/>
              <a:buChar char="•"/>
            </a:pPr>
            <a:r>
              <a:rPr lang="en-AU" sz="1800" dirty="0"/>
              <a:t>Junior Activities non-committee positions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sz="1800" dirty="0"/>
              <a:t>Fundraising – Club canteen/barbeque</a:t>
            </a:r>
          </a:p>
          <a:p>
            <a:pPr marL="285750" indent="-285750">
              <a:buFont typeface="Arial" panose="020B0604020202020204" pitchFamily="34" charset="0"/>
              <a:buChar char="•"/>
            </a:pPr>
            <a:endParaRPr lang="en-AU" sz="1800" dirty="0"/>
          </a:p>
          <a:p>
            <a:pPr marL="285750" indent="-285750">
              <a:buFont typeface="Arial" panose="020B0604020202020204" pitchFamily="34" charset="0"/>
              <a:buChar char="•"/>
            </a:pPr>
            <a:r>
              <a:rPr lang="en-AU" sz="1800" dirty="0"/>
              <a:t>Other assistance</a:t>
            </a:r>
          </a:p>
          <a:p>
            <a:pPr marL="742950" lvl="1" indent="-285750">
              <a:buFont typeface="Arial" panose="020B0604020202020204" pitchFamily="34" charset="0"/>
              <a:buChar char="•"/>
            </a:pPr>
            <a:r>
              <a:rPr lang="en-AU" sz="1400" dirty="0"/>
              <a:t>Training and Nippers setup and pickup etc</a:t>
            </a:r>
          </a:p>
          <a:p>
            <a:pPr marL="742950" lvl="1" indent="-285750">
              <a:buFont typeface="Arial" panose="020B0604020202020204" pitchFamily="34" charset="0"/>
              <a:buChar char="•"/>
            </a:pPr>
            <a:r>
              <a:rPr lang="en-AU" sz="1400" dirty="0"/>
              <a:t>Carnival assistance setup and trailers etc</a:t>
            </a:r>
          </a:p>
        </p:txBody>
      </p:sp>
    </p:spTree>
    <p:extLst>
      <p:ext uri="{BB962C8B-B14F-4D97-AF65-F5344CB8AC3E}">
        <p14:creationId xmlns:p14="http://schemas.microsoft.com/office/powerpoint/2010/main" val="111025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802833" y="545511"/>
            <a:ext cx="6110004" cy="1249106"/>
          </a:xfrm>
        </p:spPr>
        <p:txBody>
          <a:bodyPr>
            <a:normAutofit fontScale="90000"/>
          </a:bodyPr>
          <a:lstStyle/>
          <a:p>
            <a:pPr algn="l"/>
            <a:r>
              <a:rPr lang="en-AU" sz="3600" b="1" cap="all" dirty="0">
                <a:solidFill>
                  <a:srgbClr val="0060A9"/>
                </a:solidFill>
                <a:ea typeface="ＭＳ Ｐゴシック"/>
              </a:rPr>
              <a:t>Who Can I ask? </a:t>
            </a:r>
            <a:br>
              <a:rPr lang="en-US" sz="1400" b="1" dirty="0"/>
            </a:br>
            <a:r>
              <a:rPr lang="en-AU" sz="3600" b="1" cap="all" dirty="0">
                <a:solidFill>
                  <a:srgbClr val="0060A9"/>
                </a:solidFill>
                <a:ea typeface="ＭＳ Ｐゴシック"/>
              </a:rPr>
              <a:t>Queries &amp; concerns</a:t>
            </a:r>
            <a:br>
              <a:rPr lang="en-AU" sz="1400" b="1" dirty="0"/>
            </a:br>
            <a:r>
              <a:rPr lang="en-AU" sz="3600" b="1" cap="all" dirty="0">
                <a:solidFill>
                  <a:srgbClr val="0060A9"/>
                </a:solidFill>
                <a:ea typeface="ＭＳ Ｐゴシック"/>
              </a:rPr>
              <a:t> </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747017" y="1674976"/>
            <a:ext cx="6221636" cy="408901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AU" sz="1600" dirty="0">
                <a:ea typeface="ＭＳ Ｐゴシック"/>
              </a:rPr>
              <a:t>In the first instance, speak with your child’s age manager, age manager may refer you to a committee member.</a:t>
            </a:r>
            <a:endParaRPr lang="en-AU" sz="1600" dirty="0"/>
          </a:p>
          <a:p>
            <a:pPr>
              <a:buFont typeface="Arial"/>
              <a:buChar char="•"/>
            </a:pPr>
            <a:r>
              <a:rPr lang="en-AU" sz="1600" dirty="0">
                <a:ea typeface="ＭＳ Ｐゴシック"/>
              </a:rPr>
              <a:t>Refer to Club specific process. </a:t>
            </a:r>
          </a:p>
          <a:p>
            <a:pPr>
              <a:buFont typeface="Arial"/>
              <a:buChar char="•"/>
            </a:pPr>
            <a:endParaRPr lang="en-AU" sz="1600" dirty="0">
              <a:ea typeface="ＭＳ Ｐゴシック"/>
            </a:endParaRPr>
          </a:p>
          <a:p>
            <a:pPr marL="0" indent="0">
              <a:buNone/>
            </a:pPr>
            <a:r>
              <a:rPr lang="en-AU" sz="1600" dirty="0"/>
              <a:t>We understand people always want to help and do this with the best intentions. </a:t>
            </a:r>
          </a:p>
          <a:p>
            <a:pPr marL="0" indent="0">
              <a:buNone/>
            </a:pPr>
            <a:r>
              <a:rPr lang="en-AU" sz="1600" dirty="0"/>
              <a:t>However, best to ask first to save time later.</a:t>
            </a:r>
          </a:p>
          <a:p>
            <a:pPr marL="0" indent="0">
              <a:buNone/>
            </a:pPr>
            <a:endParaRPr lang="en-AU" sz="1600" dirty="0"/>
          </a:p>
          <a:p>
            <a:pPr marL="0" indent="0">
              <a:buNone/>
            </a:pPr>
            <a:r>
              <a:rPr lang="en-AU" sz="1600" b="1" dirty="0">
                <a:solidFill>
                  <a:srgbClr val="FF0000"/>
                </a:solidFill>
              </a:rPr>
              <a:t>Range of policies in place around:</a:t>
            </a:r>
          </a:p>
          <a:p>
            <a:pPr>
              <a:buFont typeface="Arial"/>
              <a:buChar char="•"/>
            </a:pPr>
            <a:r>
              <a:rPr lang="en-AU" sz="1600" dirty="0"/>
              <a:t>Fundraising and sponsors</a:t>
            </a:r>
          </a:p>
          <a:p>
            <a:pPr>
              <a:buFont typeface="Arial"/>
              <a:buChar char="•"/>
            </a:pPr>
            <a:r>
              <a:rPr lang="en-AU" sz="1600" dirty="0"/>
              <a:t>Logo and surf Life Saving/club brand use </a:t>
            </a:r>
            <a:r>
              <a:rPr lang="en-AU" sz="1600" dirty="0" err="1"/>
              <a:t>inc</a:t>
            </a:r>
            <a:r>
              <a:rPr lang="en-AU" sz="1600" dirty="0"/>
              <a:t> clothing</a:t>
            </a:r>
          </a:p>
          <a:p>
            <a:pPr>
              <a:buFont typeface="Arial"/>
              <a:buChar char="•"/>
            </a:pPr>
            <a:r>
              <a:rPr lang="en-AU" sz="1600" dirty="0"/>
              <a:t>Safety processes i.e. for training and other activities </a:t>
            </a:r>
          </a:p>
          <a:p>
            <a:pPr>
              <a:buFont typeface="Arial"/>
              <a:buChar char="•"/>
            </a:pPr>
            <a:r>
              <a:rPr lang="en-AU" sz="1600" dirty="0"/>
              <a:t>Chaperoning and camps</a:t>
            </a:r>
            <a:endParaRPr lang="en-AU" sz="1600" dirty="0">
              <a:solidFill>
                <a:srgbClr val="000000"/>
              </a:solidFill>
              <a:cs typeface="Calibri"/>
            </a:endParaRP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922" y="4966759"/>
            <a:ext cx="2923650" cy="889751"/>
          </a:xfrm>
          <a:prstGeom prst="rect">
            <a:avLst/>
          </a:prstGeom>
        </p:spPr>
      </p:pic>
      <p:pic>
        <p:nvPicPr>
          <p:cNvPr id="4" name="Picture 2">
            <a:extLst>
              <a:ext uri="{FF2B5EF4-FFF2-40B4-BE49-F238E27FC236}">
                <a16:creationId xmlns:a16="http://schemas.microsoft.com/office/drawing/2014/main" id="{7C9AF53B-3022-29EC-A86F-3842F1943B8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176" y="871325"/>
            <a:ext cx="5615105" cy="374340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5879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4">
            <a:extLst>
              <a:ext uri="{FF2B5EF4-FFF2-40B4-BE49-F238E27FC236}">
                <a16:creationId xmlns:a16="http://schemas.microsoft.com/office/drawing/2014/main" id="{3C603A40-08F3-4FB8-AC7A-859211952DBD}"/>
              </a:ext>
            </a:extLst>
          </p:cNvPr>
          <p:cNvPicPr>
            <a:picLocks noChangeAspect="1"/>
          </p:cNvPicPr>
          <p:nvPr/>
        </p:nvPicPr>
        <p:blipFill rotWithShape="1">
          <a:blip r:embed="rId2">
            <a:extLst>
              <a:ext uri="{28A0092B-C50C-407E-A947-70E740481C1C}">
                <a14:useLocalDpi xmlns:a14="http://schemas.microsoft.com/office/drawing/2010/main" val="0"/>
              </a:ext>
            </a:extLst>
          </a:blip>
          <a:srcRect l="19069" t="51234" r="4139" b="20443"/>
          <a:stretch/>
        </p:blipFill>
        <p:spPr>
          <a:xfrm>
            <a:off x="-204159" y="1"/>
            <a:ext cx="12396159" cy="6858000"/>
          </a:xfrm>
          <a:prstGeom prst="rect">
            <a:avLst/>
          </a:prstGeom>
        </p:spPr>
      </p:pic>
      <p:sp>
        <p:nvSpPr>
          <p:cNvPr id="8" name="Rectangle 7">
            <a:extLst>
              <a:ext uri="{FF2B5EF4-FFF2-40B4-BE49-F238E27FC236}">
                <a16:creationId xmlns:a16="http://schemas.microsoft.com/office/drawing/2014/main" id="{CDB468F2-54AF-49FE-A777-0D2E2BA014EA}"/>
              </a:ext>
            </a:extLst>
          </p:cNvPr>
          <p:cNvSpPr/>
          <p:nvPr/>
        </p:nvSpPr>
        <p:spPr>
          <a:xfrm>
            <a:off x="518474" y="314707"/>
            <a:ext cx="11123629" cy="6228586"/>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AU" dirty="0">
              <a:ea typeface="Calibri"/>
              <a:cs typeface="Calibri"/>
            </a:endParaRPr>
          </a:p>
        </p:txBody>
      </p:sp>
      <p:sp>
        <p:nvSpPr>
          <p:cNvPr id="6" name="Content Placeholder 5">
            <a:extLst>
              <a:ext uri="{FF2B5EF4-FFF2-40B4-BE49-F238E27FC236}">
                <a16:creationId xmlns:a16="http://schemas.microsoft.com/office/drawing/2014/main" id="{B3737DB2-73FB-442B-B657-C4D32FFD3F56}"/>
              </a:ext>
            </a:extLst>
          </p:cNvPr>
          <p:cNvSpPr>
            <a:spLocks noGrp="1"/>
          </p:cNvSpPr>
          <p:nvPr>
            <p:ph idx="1"/>
          </p:nvPr>
        </p:nvSpPr>
        <p:spPr>
          <a:xfrm>
            <a:off x="1231492" y="2167642"/>
            <a:ext cx="9729013" cy="4089010"/>
          </a:xfrm>
        </p:spPr>
        <p:txBody>
          <a:bodyPr vert="horz" lIns="91440" tIns="45720" rIns="91440" bIns="45720" rtlCol="0" anchor="t">
            <a:normAutofit/>
          </a:bodyPr>
          <a:lstStyle/>
          <a:p>
            <a:endParaRPr lang="en-AU" dirty="0">
              <a:solidFill>
                <a:srgbClr val="002E5E"/>
              </a:solidFill>
              <a:latin typeface="Avenir Book" panose="02000503020000020003" pitchFamily="2" charset="0"/>
            </a:endParaRPr>
          </a:p>
          <a:p>
            <a:pPr marL="0" indent="0">
              <a:buNone/>
            </a:pPr>
            <a:endParaRPr lang="en-AU" dirty="0">
              <a:solidFill>
                <a:srgbClr val="002E5E"/>
              </a:solidFill>
              <a:latin typeface="Avenir Book" panose="02000503020000020003" pitchFamily="2" charset="0"/>
            </a:endParaRPr>
          </a:p>
        </p:txBody>
      </p:sp>
      <p:pic>
        <p:nvPicPr>
          <p:cNvPr id="24" name="Picture 23">
            <a:extLst>
              <a:ext uri="{FF2B5EF4-FFF2-40B4-BE49-F238E27FC236}">
                <a16:creationId xmlns:a16="http://schemas.microsoft.com/office/drawing/2014/main" id="{483F85A6-BD7F-4931-865B-661D05C49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838" y="239328"/>
            <a:ext cx="1947676" cy="158496"/>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FDF87BE8-144A-B7AE-68F5-258C527553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894" y="5429277"/>
            <a:ext cx="2923650" cy="889751"/>
          </a:xfrm>
          <a:prstGeom prst="rect">
            <a:avLst/>
          </a:prstGeom>
        </p:spPr>
      </p:pic>
      <p:sp>
        <p:nvSpPr>
          <p:cNvPr id="5" name="Title 4">
            <a:extLst>
              <a:ext uri="{FF2B5EF4-FFF2-40B4-BE49-F238E27FC236}">
                <a16:creationId xmlns:a16="http://schemas.microsoft.com/office/drawing/2014/main" id="{13C1CC35-EA3B-7305-BED2-C32B0EF3B332}"/>
              </a:ext>
            </a:extLst>
          </p:cNvPr>
          <p:cNvSpPr>
            <a:spLocks noGrp="1"/>
          </p:cNvSpPr>
          <p:nvPr>
            <p:ph type="title"/>
          </p:nvPr>
        </p:nvSpPr>
        <p:spPr>
          <a:xfrm>
            <a:off x="736120" y="2103437"/>
            <a:ext cx="10515600" cy="1325563"/>
          </a:xfrm>
        </p:spPr>
        <p:txBody>
          <a:bodyPr/>
          <a:lstStyle/>
          <a:p>
            <a:pPr algn="ctr"/>
            <a:r>
              <a:rPr lang="en-AU" b="1" dirty="0">
                <a:latin typeface="+mn-lt"/>
              </a:rPr>
              <a:t>THANK YOU</a:t>
            </a:r>
            <a:br>
              <a:rPr lang="en-AU" b="1" dirty="0">
                <a:latin typeface="+mn-lt"/>
              </a:rPr>
            </a:br>
            <a:r>
              <a:rPr lang="en-AU" b="1" dirty="0">
                <a:latin typeface="+mn-lt"/>
              </a:rPr>
              <a:t>AND WELCOME TO THE CLUB</a:t>
            </a:r>
          </a:p>
        </p:txBody>
      </p:sp>
    </p:spTree>
    <p:extLst>
      <p:ext uri="{BB962C8B-B14F-4D97-AF65-F5344CB8AC3E}">
        <p14:creationId xmlns:p14="http://schemas.microsoft.com/office/powerpoint/2010/main" val="3395405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E5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645E80-A98E-4CDB-AC42-C58CB39DBF06}"/>
              </a:ext>
            </a:extLst>
          </p:cNvPr>
          <p:cNvSpPr/>
          <p:nvPr/>
        </p:nvSpPr>
        <p:spPr>
          <a:xfrm>
            <a:off x="8634046" y="0"/>
            <a:ext cx="70339" cy="6857999"/>
          </a:xfrm>
          <a:prstGeom prst="rect">
            <a:avLst/>
          </a:prstGeom>
          <a:solidFill>
            <a:srgbClr val="002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99BFABFF-BC19-4E89-9C33-0252C332CD04}"/>
              </a:ext>
            </a:extLst>
          </p:cNvPr>
          <p:cNvSpPr>
            <a:spLocks noGrp="1"/>
          </p:cNvSpPr>
          <p:nvPr>
            <p:ph type="title"/>
          </p:nvPr>
        </p:nvSpPr>
        <p:spPr>
          <a:xfrm>
            <a:off x="448574" y="415520"/>
            <a:ext cx="10515600" cy="1325563"/>
          </a:xfrm>
        </p:spPr>
        <p:txBody>
          <a:bodyPr/>
          <a:lstStyle/>
          <a:p>
            <a:r>
              <a:rPr lang="en-AU" dirty="0">
                <a:solidFill>
                  <a:schemeClr val="bg1"/>
                </a:solidFill>
                <a:latin typeface="+mn-lt"/>
                <a:ea typeface="Source Serif Pro"/>
              </a:rPr>
              <a:t>CLUB HISTORY</a:t>
            </a:r>
            <a:endParaRPr lang="en-AU" dirty="0">
              <a:solidFill>
                <a:schemeClr val="bg1"/>
              </a:solidFill>
              <a:latin typeface="+mn-lt"/>
              <a:ea typeface="Source Serif Pro" panose="02040603050405020204" pitchFamily="18" charset="0"/>
            </a:endParaRPr>
          </a:p>
        </p:txBody>
      </p:sp>
      <p:sp>
        <p:nvSpPr>
          <p:cNvPr id="10" name="Content Placeholder 5">
            <a:extLst>
              <a:ext uri="{FF2B5EF4-FFF2-40B4-BE49-F238E27FC236}">
                <a16:creationId xmlns:a16="http://schemas.microsoft.com/office/drawing/2014/main" id="{C83812C3-1505-4628-97FC-7C43A7009707}"/>
              </a:ext>
            </a:extLst>
          </p:cNvPr>
          <p:cNvSpPr>
            <a:spLocks noGrp="1"/>
          </p:cNvSpPr>
          <p:nvPr>
            <p:ph idx="1"/>
          </p:nvPr>
        </p:nvSpPr>
        <p:spPr>
          <a:xfrm>
            <a:off x="959380" y="2049025"/>
            <a:ext cx="4927575" cy="4089010"/>
          </a:xfrm>
        </p:spPr>
        <p:txBody>
          <a:bodyPr vert="horz" lIns="91440" tIns="45720" rIns="91440" bIns="45720" rtlCol="0" anchor="t">
            <a:normAutofit/>
          </a:bodyPr>
          <a:lstStyle/>
          <a:p>
            <a:r>
              <a:rPr lang="en-AU" dirty="0">
                <a:solidFill>
                  <a:schemeClr val="bg1"/>
                </a:solidFill>
              </a:rPr>
              <a:t>Add Club history here</a:t>
            </a:r>
          </a:p>
        </p:txBody>
      </p:sp>
      <p:pic>
        <p:nvPicPr>
          <p:cNvPr id="2" name="Picture 1" descr="A logo with a person's head and text&#10;&#10;Description automatically generated">
            <a:extLst>
              <a:ext uri="{FF2B5EF4-FFF2-40B4-BE49-F238E27FC236}">
                <a16:creationId xmlns:a16="http://schemas.microsoft.com/office/drawing/2014/main" id="{284D44CA-8AA5-51B2-71EB-A2298B8F4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8563" y="5924750"/>
            <a:ext cx="639412" cy="753085"/>
          </a:xfrm>
          <a:prstGeom prst="rect">
            <a:avLst/>
          </a:prstGeom>
        </p:spPr>
      </p:pic>
      <p:pic>
        <p:nvPicPr>
          <p:cNvPr id="4" name="Picture 3" descr="A group of girls wearing swim caps and lying on sand&#10;&#10;Description automatically generated">
            <a:extLst>
              <a:ext uri="{FF2B5EF4-FFF2-40B4-BE49-F238E27FC236}">
                <a16:creationId xmlns:a16="http://schemas.microsoft.com/office/drawing/2014/main" id="{719F17EB-1F6E-F811-6153-A2E0B6B54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7728" y="-68451"/>
            <a:ext cx="10494913" cy="6994900"/>
          </a:xfrm>
          <a:prstGeom prst="rect">
            <a:avLst/>
          </a:prstGeom>
        </p:spPr>
      </p:pic>
    </p:spTree>
    <p:extLst>
      <p:ext uri="{BB962C8B-B14F-4D97-AF65-F5344CB8AC3E}">
        <p14:creationId xmlns:p14="http://schemas.microsoft.com/office/powerpoint/2010/main" val="285544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524888" y="477144"/>
            <a:ext cx="6546950" cy="1325563"/>
          </a:xfrm>
        </p:spPr>
        <p:txBody>
          <a:bodyPr/>
          <a:lstStyle/>
          <a:p>
            <a:r>
              <a:rPr lang="en-AU" dirty="0">
                <a:solidFill>
                  <a:srgbClr val="002E5E"/>
                </a:solidFill>
                <a:latin typeface="+mn-lt"/>
                <a:ea typeface="Source Serif Pro"/>
              </a:rPr>
              <a:t>Surf Life Saving Queensland</a:t>
            </a:r>
            <a:endParaRPr lang="en-AU" dirty="0">
              <a:solidFill>
                <a:srgbClr val="002E5E"/>
              </a:solidFill>
              <a:latin typeface="+mn-lt"/>
              <a:ea typeface="Source Serif Pro" panose="02040603050405020204" pitchFamily="18" charset="0"/>
            </a:endParaRP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587355" y="1919289"/>
            <a:ext cx="6221636" cy="4089010"/>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AU" sz="2400" dirty="0">
                <a:ea typeface="ＭＳ Ｐゴシック"/>
              </a:rPr>
              <a:t>Surf Life Saving in Queensland is made up of </a:t>
            </a:r>
            <a:r>
              <a:rPr lang="en-AU" sz="2400" b="1" dirty="0">
                <a:ea typeface="ＭＳ Ｐゴシック"/>
              </a:rPr>
              <a:t>58 Clubs</a:t>
            </a:r>
            <a:r>
              <a:rPr lang="en-AU" sz="2400" dirty="0">
                <a:ea typeface="ＭＳ Ｐゴシック"/>
              </a:rPr>
              <a:t> from Port Douglas to Rainbow Bay.</a:t>
            </a:r>
          </a:p>
          <a:p>
            <a:pPr>
              <a:buFont typeface="Arial"/>
              <a:buChar char="•"/>
            </a:pPr>
            <a:r>
              <a:rPr lang="en-AU" sz="2400" b="1" dirty="0"/>
              <a:t>6 Branches</a:t>
            </a:r>
            <a:r>
              <a:rPr lang="en-AU" sz="2400" dirty="0"/>
              <a:t> – North Queensland, North Barrier, Wide Bay Capricorn, Sunshine Coast, South Coast and Point Danger. </a:t>
            </a:r>
          </a:p>
          <a:p>
            <a:pPr>
              <a:buFont typeface="Arial"/>
              <a:buChar char="•"/>
            </a:pPr>
            <a:r>
              <a:rPr lang="en-AU" sz="2400" b="1" dirty="0"/>
              <a:t>Just over 36,000 Members</a:t>
            </a:r>
            <a:r>
              <a:rPr lang="en-AU" sz="2400" dirty="0"/>
              <a:t> including active patrolling, associate and juniors in Queensland.</a:t>
            </a:r>
          </a:p>
          <a:p>
            <a:pPr>
              <a:buFont typeface="Arial"/>
              <a:buChar char="•"/>
            </a:pPr>
            <a:r>
              <a:rPr lang="en-AU" sz="2400" dirty="0"/>
              <a:t>Over 3000 rescues.</a:t>
            </a:r>
          </a:p>
          <a:p>
            <a:pPr>
              <a:buFont typeface="Arial"/>
              <a:buChar char="•"/>
            </a:pPr>
            <a:r>
              <a:rPr lang="en-AU" sz="2400" dirty="0"/>
              <a:t>Over 585,000 preventative actions.</a:t>
            </a:r>
          </a:p>
          <a:p>
            <a:pPr>
              <a:buFont typeface="Arial"/>
              <a:buChar char="•"/>
            </a:pPr>
            <a:r>
              <a:rPr lang="en-AU" sz="2400" dirty="0"/>
              <a:t>Over 152,000 lives saved since 1930.</a:t>
            </a: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987" y="4915978"/>
            <a:ext cx="2923650" cy="889751"/>
          </a:xfrm>
          <a:prstGeom prst="rect">
            <a:avLst/>
          </a:prstGeom>
        </p:spPr>
      </p:pic>
      <p:pic>
        <p:nvPicPr>
          <p:cNvPr id="4" name="Picture 3" descr="A group of kids playing on the beach&#10;&#10;Description automatically generated">
            <a:extLst>
              <a:ext uri="{FF2B5EF4-FFF2-40B4-BE49-F238E27FC236}">
                <a16:creationId xmlns:a16="http://schemas.microsoft.com/office/drawing/2014/main" id="{2E52DB1F-3F8A-5539-961F-334A68E85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832" y="896815"/>
            <a:ext cx="5671437" cy="3780958"/>
          </a:xfrm>
          <a:prstGeom prst="rect">
            <a:avLst/>
          </a:prstGeom>
        </p:spPr>
      </p:pic>
    </p:spTree>
    <p:extLst>
      <p:ext uri="{BB962C8B-B14F-4D97-AF65-F5344CB8AC3E}">
        <p14:creationId xmlns:p14="http://schemas.microsoft.com/office/powerpoint/2010/main" val="2263045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524888" y="477144"/>
            <a:ext cx="6546950" cy="1325563"/>
          </a:xfrm>
        </p:spPr>
        <p:txBody>
          <a:bodyPr/>
          <a:lstStyle/>
          <a:p>
            <a:r>
              <a:rPr lang="en-AU" dirty="0">
                <a:solidFill>
                  <a:srgbClr val="002E5E"/>
                </a:solidFill>
                <a:latin typeface="+mn-lt"/>
                <a:ea typeface="Source Serif Pro"/>
              </a:rPr>
              <a:t>About Junior Activities</a:t>
            </a:r>
            <a:endParaRPr lang="en-AU" dirty="0">
              <a:solidFill>
                <a:srgbClr val="002E5E"/>
              </a:solidFill>
              <a:latin typeface="+mn-lt"/>
              <a:ea typeface="Source Serif Pro" panose="02040603050405020204" pitchFamily="18" charset="0"/>
            </a:endParaRP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587355" y="1919289"/>
            <a:ext cx="622163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AU" sz="2400" dirty="0"/>
              <a:t>Junior activities is from U6s up to U14s</a:t>
            </a:r>
          </a:p>
          <a:p>
            <a:pPr>
              <a:buFont typeface="Arial"/>
              <a:buChar char="•"/>
            </a:pPr>
            <a:r>
              <a:rPr lang="en-AU" sz="2400" dirty="0"/>
              <a:t>More than 12,850 junior activity Members across Queensland</a:t>
            </a:r>
          </a:p>
          <a:p>
            <a:pPr>
              <a:buFont typeface="Arial"/>
              <a:buChar char="•"/>
            </a:pPr>
            <a:r>
              <a:rPr lang="en-AU" sz="2400" dirty="0"/>
              <a:t>That equates to 35% of our membership</a:t>
            </a:r>
          </a:p>
          <a:p>
            <a:pPr>
              <a:buFont typeface="Arial"/>
              <a:buChar char="•"/>
            </a:pPr>
            <a:r>
              <a:rPr lang="en-AU" sz="2400" dirty="0"/>
              <a:t>30% of our membership are junior activities parents</a:t>
            </a: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984" y="4898887"/>
            <a:ext cx="2923650" cy="889751"/>
          </a:xfrm>
          <a:prstGeom prst="rect">
            <a:avLst/>
          </a:prstGeom>
        </p:spPr>
      </p:pic>
      <p:pic>
        <p:nvPicPr>
          <p:cNvPr id="5" name="Picture 4" descr="A group of children wearing matching outfits&#10;&#10;Description automatically generated">
            <a:extLst>
              <a:ext uri="{FF2B5EF4-FFF2-40B4-BE49-F238E27FC236}">
                <a16:creationId xmlns:a16="http://schemas.microsoft.com/office/drawing/2014/main" id="{27DF67AD-328B-F4FA-2860-529D56ECE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007" y="745724"/>
            <a:ext cx="5451669" cy="3634446"/>
          </a:xfrm>
          <a:prstGeom prst="rect">
            <a:avLst/>
          </a:prstGeom>
        </p:spPr>
      </p:pic>
    </p:spTree>
    <p:extLst>
      <p:ext uri="{BB962C8B-B14F-4D97-AF65-F5344CB8AC3E}">
        <p14:creationId xmlns:p14="http://schemas.microsoft.com/office/powerpoint/2010/main" val="3444567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524888" y="477144"/>
            <a:ext cx="6546950" cy="1325563"/>
          </a:xfrm>
        </p:spPr>
        <p:txBody>
          <a:bodyPr/>
          <a:lstStyle/>
          <a:p>
            <a:pPr algn="ctr"/>
            <a:r>
              <a:rPr lang="en-AU" dirty="0">
                <a:solidFill>
                  <a:srgbClr val="002E5E"/>
                </a:solidFill>
                <a:latin typeface="+mn-lt"/>
                <a:ea typeface="Source Serif Pro"/>
              </a:rPr>
              <a:t>The Three Fs</a:t>
            </a:r>
            <a:endParaRPr lang="en-AU" dirty="0">
              <a:solidFill>
                <a:srgbClr val="002E5E"/>
              </a:solidFill>
              <a:latin typeface="+mn-lt"/>
              <a:ea typeface="Source Serif Pro" panose="02040603050405020204" pitchFamily="18" charset="0"/>
            </a:endParaRP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587355" y="1919289"/>
            <a:ext cx="622163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AU" sz="2400" dirty="0"/>
              <a:t>Our juniors have told us there are three things that are important to them when it comes to junior activities.</a:t>
            </a:r>
          </a:p>
          <a:p>
            <a:pPr marL="0" indent="0" algn="ctr">
              <a:buNone/>
            </a:pPr>
            <a:endParaRPr lang="en-AU" sz="2400" dirty="0"/>
          </a:p>
          <a:p>
            <a:pPr marL="0" indent="0" algn="ctr">
              <a:buNone/>
            </a:pPr>
            <a:r>
              <a:rPr lang="en-AU" sz="2400" b="1" dirty="0">
                <a:solidFill>
                  <a:srgbClr val="FF0000"/>
                </a:solidFill>
              </a:rPr>
              <a:t>FUN</a:t>
            </a:r>
          </a:p>
          <a:p>
            <a:pPr marL="0" indent="0" algn="ctr">
              <a:buNone/>
            </a:pPr>
            <a:r>
              <a:rPr lang="en-AU" sz="2400" b="1" dirty="0">
                <a:solidFill>
                  <a:srgbClr val="FF0000"/>
                </a:solidFill>
              </a:rPr>
              <a:t>FAMILY </a:t>
            </a:r>
          </a:p>
          <a:p>
            <a:pPr marL="0" indent="0" algn="ctr">
              <a:buNone/>
            </a:pPr>
            <a:r>
              <a:rPr lang="en-AU" sz="2400" b="1" dirty="0">
                <a:solidFill>
                  <a:srgbClr val="FF0000"/>
                </a:solidFill>
              </a:rPr>
              <a:t>FRIENDS</a:t>
            </a: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094" y="5411635"/>
            <a:ext cx="2923650" cy="889751"/>
          </a:xfrm>
          <a:prstGeom prst="rect">
            <a:avLst/>
          </a:prstGeom>
        </p:spPr>
      </p:pic>
      <p:pic>
        <p:nvPicPr>
          <p:cNvPr id="4" name="Picture 3" descr="A group of people surfing in the ocean&#10;&#10;Description automatically generated">
            <a:extLst>
              <a:ext uri="{FF2B5EF4-FFF2-40B4-BE49-F238E27FC236}">
                <a16:creationId xmlns:a16="http://schemas.microsoft.com/office/drawing/2014/main" id="{15219071-6A24-4526-5782-A294C863DD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8248"/>
            <a:ext cx="5379663" cy="3585566"/>
          </a:xfrm>
          <a:prstGeom prst="rect">
            <a:avLst/>
          </a:prstGeom>
        </p:spPr>
      </p:pic>
    </p:spTree>
    <p:extLst>
      <p:ext uri="{BB962C8B-B14F-4D97-AF65-F5344CB8AC3E}">
        <p14:creationId xmlns:p14="http://schemas.microsoft.com/office/powerpoint/2010/main" val="200409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802833" y="545511"/>
            <a:ext cx="6110004" cy="1249106"/>
          </a:xfrm>
        </p:spPr>
        <p:txBody>
          <a:bodyPr>
            <a:normAutofit/>
          </a:bodyPr>
          <a:lstStyle/>
          <a:p>
            <a:pPr algn="l"/>
            <a:r>
              <a:rPr lang="en-AU" sz="3600" b="1" cap="all" dirty="0">
                <a:solidFill>
                  <a:srgbClr val="0060A9"/>
                </a:solidFill>
              </a:rPr>
              <a:t>Benefits of junior activities</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604446" y="1767500"/>
            <a:ext cx="6221636" cy="4089010"/>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AU" sz="2400" b="1" dirty="0"/>
              <a:t>Lifesaving knowledge development </a:t>
            </a:r>
            <a:r>
              <a:rPr lang="en-AU" sz="2400" dirty="0"/>
              <a:t>– surf awareness skills and beach safety</a:t>
            </a:r>
          </a:p>
          <a:p>
            <a:pPr>
              <a:buFont typeface="Arial"/>
              <a:buChar char="•"/>
            </a:pPr>
            <a:r>
              <a:rPr lang="en-AU" sz="2400" b="1" dirty="0"/>
              <a:t>Lifesaving skills development </a:t>
            </a:r>
            <a:r>
              <a:rPr lang="en-AU" sz="2400" dirty="0"/>
              <a:t>– from surf skills in the water to resuscitation and basic first aid.</a:t>
            </a:r>
          </a:p>
          <a:p>
            <a:pPr>
              <a:buFont typeface="Arial"/>
              <a:buChar char="•"/>
            </a:pPr>
            <a:r>
              <a:rPr lang="en-AU" sz="2400" b="1" dirty="0"/>
              <a:t>Friendship</a:t>
            </a:r>
            <a:r>
              <a:rPr lang="en-AU" sz="2400" dirty="0"/>
              <a:t> – through a range of formal and informal activities and social events</a:t>
            </a:r>
          </a:p>
          <a:p>
            <a:pPr>
              <a:buFont typeface="Arial"/>
              <a:buChar char="•"/>
            </a:pPr>
            <a:r>
              <a:rPr lang="en-AU" sz="2400" b="1" dirty="0"/>
              <a:t>Fun</a:t>
            </a:r>
            <a:r>
              <a:rPr lang="en-AU" sz="2400" dirty="0"/>
              <a:t> – through a strong focus on participation for all juniors</a:t>
            </a:r>
          </a:p>
          <a:p>
            <a:pPr>
              <a:spcAft>
                <a:spcPts val="0"/>
              </a:spcAft>
            </a:pPr>
            <a:r>
              <a:rPr lang="en-AU" sz="2400" b="1" dirty="0"/>
              <a:t>Family</a:t>
            </a:r>
            <a:r>
              <a:rPr lang="en-AU" sz="2400" dirty="0"/>
              <a:t> </a:t>
            </a:r>
            <a:r>
              <a:rPr lang="en-AU" sz="2400" dirty="0">
                <a:latin typeface="+mj-lt"/>
              </a:rPr>
              <a:t>– </a:t>
            </a:r>
            <a:r>
              <a:rPr lang="en-GB" sz="2400" dirty="0">
                <a:ea typeface="Calibri"/>
                <a:cs typeface="Times New Roman"/>
              </a:rPr>
              <a:t>Involvement in sport builds families as well as communities. Active parents provide positive role models for children for engaging in sport and for maintaining lifelong activity. As importantly, the parents who are involved in their children’s sport through coaching, umpiring and general volunteering send a powerful message about the importance they place on sharing and valuing the efforts and interests of their children. According to ASC research children whose parents are involved in their sporting and recreational endeavours will remain involved for much longer.</a:t>
            </a:r>
            <a:endParaRPr lang="en-AU" sz="2400" dirty="0">
              <a:ea typeface="Calibri"/>
              <a:cs typeface="Times New Roman"/>
            </a:endParaRP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22" y="4966759"/>
            <a:ext cx="2923650" cy="889751"/>
          </a:xfrm>
          <a:prstGeom prst="rect">
            <a:avLst/>
          </a:prstGeom>
        </p:spPr>
      </p:pic>
      <p:pic>
        <p:nvPicPr>
          <p:cNvPr id="5" name="Picture 4" descr="A couple of children wearing swim gear&#10;&#10;Description automatically generated">
            <a:extLst>
              <a:ext uri="{FF2B5EF4-FFF2-40B4-BE49-F238E27FC236}">
                <a16:creationId xmlns:a16="http://schemas.microsoft.com/office/drawing/2014/main" id="{3C602CC9-8BF1-570F-692C-C70CCF9D3A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9702"/>
            <a:ext cx="5450283" cy="3633522"/>
          </a:xfrm>
          <a:prstGeom prst="rect">
            <a:avLst/>
          </a:prstGeom>
        </p:spPr>
      </p:pic>
    </p:spTree>
    <p:extLst>
      <p:ext uri="{BB962C8B-B14F-4D97-AF65-F5344CB8AC3E}">
        <p14:creationId xmlns:p14="http://schemas.microsoft.com/office/powerpoint/2010/main" val="102352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802833" y="545511"/>
            <a:ext cx="6110004" cy="1249106"/>
          </a:xfrm>
        </p:spPr>
        <p:txBody>
          <a:bodyPr>
            <a:normAutofit/>
          </a:bodyPr>
          <a:lstStyle/>
          <a:p>
            <a:pPr algn="l"/>
            <a:r>
              <a:rPr lang="en-AU" sz="3600" b="1" cap="all" dirty="0">
                <a:solidFill>
                  <a:srgbClr val="0060A9"/>
                </a:solidFill>
              </a:rPr>
              <a:t>Junior activities: the end result</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747017" y="1998237"/>
            <a:ext cx="622163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t>Overall, our Junior Activities programs aim to build:</a:t>
            </a:r>
          </a:p>
          <a:p>
            <a:r>
              <a:rPr lang="en-AU" sz="2000" dirty="0"/>
              <a:t>Life Skills</a:t>
            </a:r>
          </a:p>
          <a:p>
            <a:r>
              <a:rPr lang="en-AU" sz="2000" dirty="0"/>
              <a:t>Friends for Life</a:t>
            </a:r>
          </a:p>
          <a:p>
            <a:r>
              <a:rPr lang="en-AU" sz="2000" dirty="0"/>
              <a:t>Career Opportunities </a:t>
            </a:r>
          </a:p>
          <a:p>
            <a:r>
              <a:rPr lang="en-AU" sz="2000" dirty="0">
                <a:ea typeface="ＭＳ Ｐゴシック"/>
                <a:cs typeface="Calibri"/>
              </a:rPr>
              <a:t>Leadership</a:t>
            </a:r>
            <a:endParaRPr lang="en-AU" sz="2000" dirty="0">
              <a:ea typeface="ＭＳ Ｐゴシック"/>
            </a:endParaRPr>
          </a:p>
          <a:p>
            <a:r>
              <a:rPr lang="en-AU" sz="2000" dirty="0"/>
              <a:t>Family Connections</a:t>
            </a:r>
          </a:p>
          <a:p>
            <a:r>
              <a:rPr lang="en-AU" sz="2000" dirty="0"/>
              <a:t>Confidence </a:t>
            </a:r>
          </a:p>
          <a:p>
            <a:r>
              <a:rPr lang="en-US" sz="2000" dirty="0"/>
              <a:t>Future Lifesavers</a:t>
            </a:r>
          </a:p>
          <a:p>
            <a:r>
              <a:rPr lang="en-US" sz="2000" dirty="0"/>
              <a:t>Fitness </a:t>
            </a:r>
            <a:endParaRPr lang="en-AU" sz="2000" dirty="0"/>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922" y="4966759"/>
            <a:ext cx="2923650" cy="889751"/>
          </a:xfrm>
          <a:prstGeom prst="rect">
            <a:avLst/>
          </a:prstGeom>
        </p:spPr>
      </p:pic>
      <p:pic>
        <p:nvPicPr>
          <p:cNvPr id="2" name="Picture 2">
            <a:extLst>
              <a:ext uri="{FF2B5EF4-FFF2-40B4-BE49-F238E27FC236}">
                <a16:creationId xmlns:a16="http://schemas.microsoft.com/office/drawing/2014/main" id="{903E6AAC-E5CB-272E-6D78-81A79C64F8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4658" y="1061592"/>
            <a:ext cx="5719538" cy="3813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44889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802833" y="545511"/>
            <a:ext cx="6110004" cy="1249106"/>
          </a:xfrm>
        </p:spPr>
        <p:txBody>
          <a:bodyPr>
            <a:normAutofit/>
          </a:bodyPr>
          <a:lstStyle/>
          <a:p>
            <a:pPr algn="l"/>
            <a:r>
              <a:rPr lang="en-AU" sz="3600" b="1" cap="all" dirty="0">
                <a:solidFill>
                  <a:srgbClr val="0060A9"/>
                </a:solidFill>
                <a:ea typeface="ＭＳ Ｐゴシック"/>
              </a:rPr>
              <a:t>What happens on a Nipper morning?</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747017" y="1998237"/>
            <a:ext cx="622163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00" dirty="0">
                <a:solidFill>
                  <a:srgbClr val="FF0000"/>
                </a:solidFill>
                <a:ea typeface="ＭＳ Ｐゴシック"/>
              </a:rPr>
              <a:t>Clubs to add in key points for what happens on a Nipper morning</a:t>
            </a:r>
            <a:endParaRPr lang="en-AU" sz="2000" dirty="0">
              <a:solidFill>
                <a:srgbClr val="FF0000"/>
              </a:solidFill>
            </a:endParaRP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922" y="4966759"/>
            <a:ext cx="2923650" cy="889751"/>
          </a:xfrm>
          <a:prstGeom prst="rect">
            <a:avLst/>
          </a:prstGeom>
        </p:spPr>
      </p:pic>
      <p:pic>
        <p:nvPicPr>
          <p:cNvPr id="4" name="Picture 3">
            <a:extLst>
              <a:ext uri="{FF2B5EF4-FFF2-40B4-BE49-F238E27FC236}">
                <a16:creationId xmlns:a16="http://schemas.microsoft.com/office/drawing/2014/main" id="{3BC1D14E-BD2B-0F92-C61A-39D128FF1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74" y="1077247"/>
            <a:ext cx="5113943" cy="3409295"/>
          </a:xfrm>
          <a:prstGeom prst="rect">
            <a:avLst/>
          </a:prstGeom>
          <a:noFill/>
          <a:ln>
            <a:noFill/>
          </a:ln>
        </p:spPr>
      </p:pic>
    </p:spTree>
    <p:extLst>
      <p:ext uri="{BB962C8B-B14F-4D97-AF65-F5344CB8AC3E}">
        <p14:creationId xmlns:p14="http://schemas.microsoft.com/office/powerpoint/2010/main" val="423827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32C57C8-6A02-4753-AF4C-71D9519C746B}"/>
              </a:ext>
            </a:extLst>
          </p:cNvPr>
          <p:cNvSpPr>
            <a:spLocks noGrp="1"/>
          </p:cNvSpPr>
          <p:nvPr>
            <p:ph type="title"/>
          </p:nvPr>
        </p:nvSpPr>
        <p:spPr>
          <a:xfrm>
            <a:off x="5802833" y="545511"/>
            <a:ext cx="6110004" cy="1249106"/>
          </a:xfrm>
        </p:spPr>
        <p:txBody>
          <a:bodyPr>
            <a:normAutofit/>
          </a:bodyPr>
          <a:lstStyle/>
          <a:p>
            <a:pPr algn="l"/>
            <a:r>
              <a:rPr lang="en-AU" sz="3600" b="1" cap="all" dirty="0">
                <a:solidFill>
                  <a:srgbClr val="0060A9"/>
                </a:solidFill>
              </a:rPr>
              <a:t>Creating a safe environment</a:t>
            </a:r>
          </a:p>
        </p:txBody>
      </p:sp>
      <p:sp>
        <p:nvSpPr>
          <p:cNvPr id="11" name="Content Placeholder 5">
            <a:extLst>
              <a:ext uri="{FF2B5EF4-FFF2-40B4-BE49-F238E27FC236}">
                <a16:creationId xmlns:a16="http://schemas.microsoft.com/office/drawing/2014/main" id="{871D4FDF-4B21-4E0E-8AB9-A6706269152B}"/>
              </a:ext>
            </a:extLst>
          </p:cNvPr>
          <p:cNvSpPr txBox="1">
            <a:spLocks/>
          </p:cNvSpPr>
          <p:nvPr/>
        </p:nvSpPr>
        <p:spPr>
          <a:xfrm>
            <a:off x="5747017" y="1998237"/>
            <a:ext cx="6221636" cy="408901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AU" sz="1800" dirty="0">
                <a:hlinkClick r:id="rId2"/>
              </a:rPr>
              <a:t>Safeguarding is serious </a:t>
            </a:r>
            <a:endParaRPr lang="en-AU" sz="1800" dirty="0"/>
          </a:p>
          <a:p>
            <a:pPr lvl="1">
              <a:buFont typeface="Courier New"/>
              <a:buChar char="o"/>
            </a:pPr>
            <a:r>
              <a:rPr lang="en-AU" sz="1600" dirty="0"/>
              <a:t>We are committed to keeping juniors safe from all forms of harm</a:t>
            </a:r>
          </a:p>
          <a:p>
            <a:pPr>
              <a:buFont typeface="Arial"/>
              <a:buChar char="•"/>
            </a:pPr>
            <a:r>
              <a:rPr lang="en-AU" sz="1800" dirty="0">
                <a:hlinkClick r:id="rId3"/>
              </a:rPr>
              <a:t>Code of Conduct for PPA</a:t>
            </a:r>
            <a:endParaRPr lang="en-AU" sz="1800" dirty="0"/>
          </a:p>
          <a:p>
            <a:pPr marL="742950" lvl="2" indent="-342900">
              <a:buFont typeface="Courier New"/>
              <a:buChar char="o"/>
            </a:pPr>
            <a:r>
              <a:rPr lang="en-AU" sz="1600" dirty="0"/>
              <a:t>In place to guide our conduct towards Junior Members</a:t>
            </a:r>
          </a:p>
          <a:p>
            <a:pPr>
              <a:buFont typeface="Arial"/>
              <a:buChar char="•"/>
            </a:pPr>
            <a:r>
              <a:rPr lang="en-AU" sz="1800" dirty="0"/>
              <a:t>Child &amp; youth risk management includes:</a:t>
            </a:r>
          </a:p>
          <a:p>
            <a:pPr lvl="1">
              <a:buFont typeface="Courier New"/>
              <a:buChar char="o"/>
            </a:pPr>
            <a:r>
              <a:rPr lang="en-AU" sz="1600" dirty="0"/>
              <a:t>All Members participating in Junior Activities over 18 must obtain a Blue Card</a:t>
            </a:r>
          </a:p>
          <a:p>
            <a:pPr lvl="1">
              <a:buFont typeface="Courier New"/>
              <a:buChar char="o"/>
            </a:pPr>
            <a:r>
              <a:rPr lang="en-AU" sz="1600" dirty="0"/>
              <a:t>Anonymous</a:t>
            </a:r>
            <a:r>
              <a:rPr lang="en-AU" sz="1600" dirty="0">
                <a:hlinkClick r:id="rId4"/>
              </a:rPr>
              <a:t> reporting </a:t>
            </a:r>
            <a:r>
              <a:rPr lang="en-AU" sz="1600" dirty="0"/>
              <a:t>of child safety concerns</a:t>
            </a:r>
          </a:p>
          <a:p>
            <a:pPr lvl="1">
              <a:buFont typeface="Courier New"/>
              <a:buChar char="o"/>
            </a:pPr>
            <a:r>
              <a:rPr lang="en-AU" sz="1600" dirty="0"/>
              <a:t>Child and Youth Risk Management Strategy (</a:t>
            </a:r>
            <a:r>
              <a:rPr lang="en-AU" sz="1600" dirty="0">
                <a:solidFill>
                  <a:srgbClr val="FF0000"/>
                </a:solidFill>
              </a:rPr>
              <a:t>hyperlink your clubs statement here</a:t>
            </a:r>
            <a:r>
              <a:rPr lang="en-AU" sz="1600" dirty="0"/>
              <a:t>)</a:t>
            </a:r>
          </a:p>
          <a:p>
            <a:pPr lvl="1">
              <a:buFont typeface="Courier New"/>
              <a:buChar char="o"/>
            </a:pPr>
            <a:r>
              <a:rPr lang="en-AU" sz="1600" dirty="0"/>
              <a:t>Photography only with Parental Consent</a:t>
            </a:r>
          </a:p>
          <a:p>
            <a:pPr lvl="1">
              <a:buFont typeface="Courier New"/>
              <a:buChar char="o"/>
            </a:pPr>
            <a:r>
              <a:rPr lang="en-AU" sz="1600" dirty="0"/>
              <a:t>Policies &amp; procedures to support a safe environment</a:t>
            </a:r>
          </a:p>
        </p:txBody>
      </p:sp>
      <p:pic>
        <p:nvPicPr>
          <p:cNvPr id="3" name="Picture 2" descr="A blue text on a black background&#10;&#10;Description automatically generated">
            <a:extLst>
              <a:ext uri="{FF2B5EF4-FFF2-40B4-BE49-F238E27FC236}">
                <a16:creationId xmlns:a16="http://schemas.microsoft.com/office/drawing/2014/main" id="{92D5FE46-FFAF-B5D1-6708-AFB6967F31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922" y="4966759"/>
            <a:ext cx="2923650" cy="889751"/>
          </a:xfrm>
          <a:prstGeom prst="rect">
            <a:avLst/>
          </a:prstGeom>
        </p:spPr>
      </p:pic>
      <p:pic>
        <p:nvPicPr>
          <p:cNvPr id="2" name="Picture 2">
            <a:extLst>
              <a:ext uri="{FF2B5EF4-FFF2-40B4-BE49-F238E27FC236}">
                <a16:creationId xmlns:a16="http://schemas.microsoft.com/office/drawing/2014/main" id="{ECAA29C5-B66C-D552-EC54-9B0E864875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05652" y="752798"/>
            <a:ext cx="5715984" cy="38106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178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27EBE47B696943B8B82562EC67E01F" ma:contentTypeVersion="15" ma:contentTypeDescription="Create a new document." ma:contentTypeScope="" ma:versionID="e6c524c0e410e2e9acff44b28c02266e">
  <xsd:schema xmlns:xsd="http://www.w3.org/2001/XMLSchema" xmlns:xs="http://www.w3.org/2001/XMLSchema" xmlns:p="http://schemas.microsoft.com/office/2006/metadata/properties" xmlns:ns2="65a81124-9f87-40f3-854d-fa1e5c392a86" xmlns:ns3="0d6b8f67-11e4-4936-99e8-ea9dfb6d646b" targetNamespace="http://schemas.microsoft.com/office/2006/metadata/properties" ma:root="true" ma:fieldsID="11651b75bd2e509caaf4f506d18952a9" ns2:_="" ns3:_="">
    <xsd:import namespace="65a81124-9f87-40f3-854d-fa1e5c392a86"/>
    <xsd:import namespace="0d6b8f67-11e4-4936-99e8-ea9dfb6d646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a81124-9f87-40f3-854d-fa1e5c392a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169c1b7-b210-4eb7-af0d-6f018d4fcda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6b8f67-11e4-4936-99e8-ea9dfb6d646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17222ee-3437-43e8-af54-4d40c4e53978}" ma:internalName="TaxCatchAll" ma:showField="CatchAllData" ma:web="0d6b8f67-11e4-4936-99e8-ea9dfb6d646b">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5a81124-9f87-40f3-854d-fa1e5c392a86">
      <Terms xmlns="http://schemas.microsoft.com/office/infopath/2007/PartnerControls"/>
    </lcf76f155ced4ddcb4097134ff3c332f>
    <TaxCatchAll xmlns="0d6b8f67-11e4-4936-99e8-ea9dfb6d646b" xsi:nil="true"/>
    <SharedWithUsers xmlns="0d6b8f67-11e4-4936-99e8-ea9dfb6d646b">
      <UserInfo>
        <DisplayName>Danielle Blake</DisplayName>
        <AccountId>11</AccountId>
        <AccountType/>
      </UserInfo>
      <UserInfo>
        <DisplayName>Kristina Crase</DisplayName>
        <AccountId>142</AccountId>
        <AccountType/>
      </UserInfo>
      <UserInfo>
        <DisplayName>Sam Clarke</DisplayName>
        <AccountId>29</AccountId>
        <AccountType/>
      </UserInfo>
      <UserInfo>
        <DisplayName>Tonya Pade</DisplayName>
        <AccountId>140</AccountId>
        <AccountType/>
      </UserInfo>
      <UserInfo>
        <DisplayName>Zoe Breitkreutz</DisplayName>
        <AccountId>37</AccountId>
        <AccountType/>
      </UserInfo>
      <UserInfo>
        <DisplayName>Kurt Wilson</DisplayName>
        <AccountId>48</AccountId>
        <AccountType/>
      </UserInfo>
      <UserInfo>
        <DisplayName>Sunaina Jaswal</DisplayName>
        <AccountId>157</AccountId>
        <AccountType/>
      </UserInfo>
      <UserInfo>
        <DisplayName>Natalie Edwards</DisplayName>
        <AccountId>31</AccountId>
        <AccountType/>
      </UserInfo>
      <UserInfo>
        <DisplayName>Stuart Hogben</DisplayName>
        <AccountId>30</AccountId>
        <AccountType/>
      </UserInfo>
      <UserInfo>
        <DisplayName>Jack McNeil</DisplayName>
        <AccountId>16</AccountId>
        <AccountType/>
      </UserInfo>
      <UserInfo>
        <DisplayName>Kerrie Barnes</DisplayName>
        <AccountId>25</AccountId>
        <AccountType/>
      </UserInfo>
      <UserInfo>
        <DisplayName>Martin Cook</DisplayName>
        <AccountId>158</AccountId>
        <AccountType/>
      </UserInfo>
    </SharedWithUsers>
  </documentManagement>
</p:properties>
</file>

<file path=customXml/itemProps1.xml><?xml version="1.0" encoding="utf-8"?>
<ds:datastoreItem xmlns:ds="http://schemas.openxmlformats.org/officeDocument/2006/customXml" ds:itemID="{798AE8D9-14E6-4538-9A68-444B3EA8823D}">
  <ds:schemaRefs>
    <ds:schemaRef ds:uri="http://schemas.microsoft.com/sharepoint/v3/contenttype/forms"/>
  </ds:schemaRefs>
</ds:datastoreItem>
</file>

<file path=customXml/itemProps2.xml><?xml version="1.0" encoding="utf-8"?>
<ds:datastoreItem xmlns:ds="http://schemas.openxmlformats.org/officeDocument/2006/customXml" ds:itemID="{1F66C35E-AEED-4214-B8ED-037CE9ED44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a81124-9f87-40f3-854d-fa1e5c392a86"/>
    <ds:schemaRef ds:uri="0d6b8f67-11e4-4936-99e8-ea9dfb6d64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1ABEDE-2D2D-4A50-BD24-10283DBFC4B2}">
  <ds:schemaRefs>
    <ds:schemaRef ds:uri="http://schemas.microsoft.com/office/2006/metadata/properties"/>
    <ds:schemaRef ds:uri="http://schemas.openxmlformats.org/package/2006/metadata/core-properties"/>
    <ds:schemaRef ds:uri="http://purl.org/dc/elements/1.1/"/>
    <ds:schemaRef ds:uri="f55859cf-1941-49df-b0ae-5f8963318e74"/>
    <ds:schemaRef ds:uri="http://www.w3.org/XML/1998/namespace"/>
    <ds:schemaRef ds:uri="http://schemas.microsoft.com/office/2006/documentManagement/types"/>
    <ds:schemaRef ds:uri="http://purl.org/dc/dcmitype/"/>
    <ds:schemaRef ds:uri="http://schemas.microsoft.com/office/infopath/2007/PartnerControls"/>
    <ds:schemaRef ds:uri="a4520735-1282-4732-8c14-63cc5dc11b27"/>
    <ds:schemaRef ds:uri="http://purl.org/dc/terms/"/>
    <ds:schemaRef ds:uri="65a81124-9f87-40f3-854d-fa1e5c392a86"/>
    <ds:schemaRef ds:uri="0d6b8f67-11e4-4936-99e8-ea9dfb6d646b"/>
  </ds:schemaRefs>
</ds:datastoreItem>
</file>

<file path=docProps/app.xml><?xml version="1.0" encoding="utf-8"?>
<Properties xmlns="http://schemas.openxmlformats.org/officeDocument/2006/extended-properties" xmlns:vt="http://schemas.openxmlformats.org/officeDocument/2006/docPropsVTypes">
  <TotalTime>11724</TotalTime>
  <Words>1624</Words>
  <Application>Microsoft Office PowerPoint</Application>
  <PresentationFormat>Widescreen</PresentationFormat>
  <Paragraphs>151</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ＭＳ Ｐゴシック</vt:lpstr>
      <vt:lpstr>Aptos</vt:lpstr>
      <vt:lpstr>Arial</vt:lpstr>
      <vt:lpstr>Arial,Sans-Serif</vt:lpstr>
      <vt:lpstr>Avenir Book</vt:lpstr>
      <vt:lpstr>Calibri</vt:lpstr>
      <vt:lpstr>Calibri Light</vt:lpstr>
      <vt:lpstr>Courier New</vt:lpstr>
      <vt:lpstr>Office Theme</vt:lpstr>
      <vt:lpstr>PowerPoint Presentation</vt:lpstr>
      <vt:lpstr>CLUB HISTORY</vt:lpstr>
      <vt:lpstr>Surf Life Saving Queensland</vt:lpstr>
      <vt:lpstr>About Junior Activities</vt:lpstr>
      <vt:lpstr>The Three Fs</vt:lpstr>
      <vt:lpstr>Benefits of junior activities</vt:lpstr>
      <vt:lpstr>Junior activities: the end result</vt:lpstr>
      <vt:lpstr>What happens on a Nipper morning?</vt:lpstr>
      <vt:lpstr>Creating a safe environment</vt:lpstr>
      <vt:lpstr>Creating a safe, Respectful &amp; Inclusive environment</vt:lpstr>
      <vt:lpstr>Surf sports</vt:lpstr>
      <vt:lpstr>Play Your Part!  How can you get involved</vt:lpstr>
      <vt:lpstr>Roles to assist nippers</vt:lpstr>
      <vt:lpstr>Who Can I ask?  Queries &amp; concerns  </vt:lpstr>
      <vt:lpstr>THANK YOU AND WELCOME TO THE CLUB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Bate</dc:creator>
  <cp:lastModifiedBy>Zoe Bickerstaffe</cp:lastModifiedBy>
  <cp:revision>179</cp:revision>
  <dcterms:created xsi:type="dcterms:W3CDTF">2022-05-03T05:37:15Z</dcterms:created>
  <dcterms:modified xsi:type="dcterms:W3CDTF">2024-08-07T04:32:24Z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0x010100A18092719697E44EA807A5709277C7EC</vt:lpwstr>
  </property>
  <property fmtid="{D5CDD505-2E9C-101B-9397-08002B2CF9AE}" pid="3" name="MediaServiceImageTags">
    <vt:lpwstr/>
  </property>
</Properties>
</file>